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notesMasterIdLst>
    <p:notesMasterId r:id="rId14"/>
  </p:notesMasterIdLst>
  <p:sldIdLst>
    <p:sldId id="256" r:id="rId7"/>
    <p:sldId id="602" r:id="rId8"/>
    <p:sldId id="542" r:id="rId9"/>
    <p:sldId id="260" r:id="rId10"/>
    <p:sldId id="259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5677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  <p15:guide id="7" orient="horz" pos="3453" userDrawn="1">
          <p15:clr>
            <a:srgbClr val="A4A3A4"/>
          </p15:clr>
        </p15:guide>
        <p15:guide id="8" pos="33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841326-A235-7E02-73D2-D6880B9F0885}" name="Rachel Shepherd" initials="RS" userId="S::rachel.shepherd@interclimate.org::927a97e8-cec5-4dca-bb4a-9c763a4edac7" providerId="AD"/>
  <p188:author id="{BD68015A-0390-CFFB-EADE-166FEBD5D897}" name="Cecily Etherington" initials="CE" userId="S::Cecily.Etherington@interclimate.org::1b8dfd97-5cd1-4b3d-8a87-ebcdd144583a" providerId="AD"/>
  <p188:author id="{AEAAA0B5-F7B8-208E-791C-9453390C4AFA}" name="Michila Critchley" initials="MC" userId="S::michila.critchley@interclimate.org::e75fc015-3a47-4634-a027-d8a171b36c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B0C"/>
    <a:srgbClr val="0095DA"/>
    <a:srgbClr val="AFCA0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AE673-70A2-867A-E73A-69C007D2F2D9}" v="25" dt="2023-10-03T10:20:30.655"/>
    <p1510:client id="{6A6718C9-F826-4838-9675-144F57E3CE06}" v="293" dt="2023-10-03T11:52:29.433"/>
    <p1510:client id="{801B9B88-2080-5AA3-7073-7A79622AA604}" v="2" dt="2023-10-03T13:01:41.904"/>
    <p1510:client id="{C0BF1DE5-4AE6-86F7-7B9E-B1CAFBD84F91}" v="174" vWet="175" dt="2023-10-02T14:21:12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114"/>
      </p:cViewPr>
      <p:guideLst>
        <p:guide orient="horz" pos="1434"/>
        <p:guide pos="529"/>
        <p:guide pos="7151"/>
        <p:guide pos="5677"/>
        <p:guide pos="3863"/>
        <p:guide orient="horz" pos="3612"/>
        <p:guide orient="horz" pos="3453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0C609675-C4C8-4CC4-BC30-7C880CE5648B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1" name="CustomShape 1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A4CB72A-C2BC-4FBA-978A-ADEBE2E00B4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>
                <a:highlight>
                  <a:srgbClr val="FFFF00"/>
                </a:highlight>
                <a:latin typeface="Arial"/>
              </a:rPr>
              <a:t>From Qu. 23 on Excel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fld id="{503C6C26-9192-40B6-9E64-47EC659F0913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GB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028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>
                <a:highlight>
                  <a:srgbClr val="FFFF00"/>
                </a:highlight>
                <a:latin typeface="Arial"/>
              </a:rPr>
              <a:t>From Qu. 23 on Excel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fld id="{503C6C26-9192-40B6-9E64-47EC659F0913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3</a:t>
            </a:fld>
            <a:endParaRPr lang="en-GB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A picture containing diagram&#10;&#10;Description automatically generated"/>
          <p:cNvPicPr/>
          <p:nvPr/>
        </p:nvPicPr>
        <p:blipFill>
          <a:blip r:embed="rId14"/>
          <a:srcRect l="35649" r="11559" b="11300"/>
          <a:stretch/>
        </p:blipFill>
        <p:spPr>
          <a:xfrm>
            <a:off x="4343400" y="-219600"/>
            <a:ext cx="6430320" cy="6082560"/>
          </a:xfrm>
          <a:prstGeom prst="rect">
            <a:avLst/>
          </a:prstGeom>
          <a:ln w="0">
            <a:noFill/>
          </a:ln>
        </p:spPr>
      </p:pic>
      <p:grpSp>
        <p:nvGrpSpPr>
          <p:cNvPr id="16" name="Group 3"/>
          <p:cNvGrpSpPr/>
          <p:nvPr/>
        </p:nvGrpSpPr>
        <p:grpSpPr>
          <a:xfrm>
            <a:off x="496800" y="5642640"/>
            <a:ext cx="3517920" cy="623880"/>
            <a:chOff x="496800" y="5642640"/>
            <a:chExt cx="3517920" cy="623880"/>
          </a:xfrm>
        </p:grpSpPr>
        <p:sp>
          <p:nvSpPr>
            <p:cNvPr id="2" name="Subtitle 13"/>
            <p:cNvSpPr/>
            <p:nvPr/>
          </p:nvSpPr>
          <p:spPr>
            <a:xfrm>
              <a:off x="496800" y="5642640"/>
              <a:ext cx="3517920" cy="36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400" b="0" strike="noStrike" spc="-1">
                  <a:solidFill>
                    <a:srgbClr val="000000"/>
                  </a:solidFill>
                  <a:latin typeface="Rockwell"/>
                  <a:ea typeface="Roboto"/>
                </a:rPr>
                <a:t>Interclimate.org.uk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3" name="Subtitle 13"/>
            <p:cNvSpPr/>
            <p:nvPr/>
          </p:nvSpPr>
          <p:spPr>
            <a:xfrm>
              <a:off x="768240" y="5905440"/>
              <a:ext cx="3219840" cy="36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400" b="0" strike="noStrike" spc="-1">
                  <a:solidFill>
                    <a:srgbClr val="000000"/>
                  </a:solidFill>
                  <a:latin typeface="Rockwell"/>
                  <a:ea typeface="Roboto"/>
                </a:rPr>
                <a:t>@InterClimate</a:t>
              </a:r>
              <a:endParaRPr lang="en-GB" sz="1400" b="0" strike="noStrike" spc="-1">
                <a:latin typeface="Arial"/>
              </a:endParaRPr>
            </a:p>
          </p:txBody>
        </p:sp>
        <p:pic>
          <p:nvPicPr>
            <p:cNvPr id="4" name="Picture 10"/>
            <p:cNvPicPr/>
            <p:nvPr/>
          </p:nvPicPr>
          <p:blipFill>
            <a:blip r:embed="rId15"/>
            <a:stretch/>
          </p:blipFill>
          <p:spPr>
            <a:xfrm>
              <a:off x="591120" y="5939640"/>
              <a:ext cx="239400" cy="195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" name="TextBox 12"/>
          <p:cNvSpPr/>
          <p:nvPr/>
        </p:nvSpPr>
        <p:spPr>
          <a:xfrm>
            <a:off x="496800" y="6267240"/>
            <a:ext cx="37076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000000"/>
                </a:solidFill>
                <a:latin typeface="Calibri"/>
                <a:ea typeface="Roboto"/>
              </a:rPr>
              <a:t>Copyright (c) InterClimate Network 2020. InterClimate Network is the brand and trading style of InterClimate Trust. Charity no. 1100981 | Company No 6687734</a:t>
            </a:r>
            <a:endParaRPr lang="en-GB" sz="800" b="0" strike="noStrike" spc="-1">
              <a:latin typeface="Arial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9773640" y="5550840"/>
            <a:ext cx="1917000" cy="983160"/>
            <a:chOff x="9773640" y="5550840"/>
            <a:chExt cx="1917000" cy="983160"/>
          </a:xfrm>
        </p:grpSpPr>
        <p:pic>
          <p:nvPicPr>
            <p:cNvPr id="7" name="Picture 2" descr="Logo, company name&#10;&#10;Description automatically generated"/>
            <p:cNvPicPr/>
            <p:nvPr/>
          </p:nvPicPr>
          <p:blipFill>
            <a:blip r:embed="rId16"/>
            <a:stretch/>
          </p:blipFill>
          <p:spPr>
            <a:xfrm>
              <a:off x="10710720" y="5550840"/>
              <a:ext cx="979920" cy="983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" name="Straight Connector 5"/>
            <p:cNvSpPr/>
            <p:nvPr/>
          </p:nvSpPr>
          <p:spPr>
            <a:xfrm flipV="1">
              <a:off x="10629720" y="6224760"/>
              <a:ext cx="360" cy="299520"/>
            </a:xfrm>
            <a:prstGeom prst="line">
              <a:avLst/>
            </a:prstGeom>
            <a:ln w="9525">
              <a:solidFill>
                <a:srgbClr val="AFCA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TextBox 14"/>
            <p:cNvSpPr/>
            <p:nvPr/>
          </p:nvSpPr>
          <p:spPr>
            <a:xfrm>
              <a:off x="9773640" y="6267240"/>
              <a:ext cx="887040" cy="22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0" strike="noStrike" spc="-1">
                  <a:solidFill>
                    <a:srgbClr val="000000"/>
                  </a:solidFill>
                  <a:latin typeface="Calibri"/>
                </a:rPr>
                <a:t>A PROJECT BY</a:t>
              </a:r>
              <a:endParaRPr lang="en-GB" sz="900" b="0" strike="noStrike" spc="-1"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50A59CFD-4DE1-4511-9E4B-950E4D284C86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10/7/2023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2E5C39DD-B5E0-4752-BCB6-845E8EA26317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/>
          <p:cNvPicPr/>
          <p:nvPr/>
        </p:nvPicPr>
        <p:blipFill>
          <a:blip r:embed="rId14"/>
          <a:srcRect b="38729"/>
          <a:stretch/>
        </p:blipFill>
        <p:spPr>
          <a:xfrm>
            <a:off x="9334440" y="137160"/>
            <a:ext cx="2459880" cy="170532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838080" y="1817640"/>
            <a:ext cx="10512720" cy="4932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9" descr="Logo, company name&#10;&#10;Description automatically generated"/>
          <p:cNvPicPr/>
          <p:nvPr/>
        </p:nvPicPr>
        <p:blipFill>
          <a:blip r:embed="rId15"/>
          <a:stretch/>
        </p:blipFill>
        <p:spPr>
          <a:xfrm>
            <a:off x="171000" y="5936760"/>
            <a:ext cx="664200" cy="66672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4197D7CD-5DE1-4B6B-9609-68B427F5F986}" type="datetime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10/7/2023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7A44F466-68F4-49BE-93F6-49F8544A8ECD}" type="slidenum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7F7F11FE-36BD-40A3-8F46-843FF2DB0CF2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07/10/2023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258F5B6-5B19-4E08-9598-21F31D992F46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interclimate.org/climate-action-toolkit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canproject.eu/climate-action-gui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limate.org/climate-action-toolk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6"/>
          <p:cNvSpPr/>
          <p:nvPr/>
        </p:nvSpPr>
        <p:spPr>
          <a:xfrm>
            <a:off x="578160" y="1053720"/>
            <a:ext cx="3208320" cy="63072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9" name="Rectangle 1"/>
          <p:cNvSpPr/>
          <p:nvPr/>
        </p:nvSpPr>
        <p:spPr>
          <a:xfrm>
            <a:off x="578159" y="1600200"/>
            <a:ext cx="2035732" cy="63072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78159" y="1017469"/>
            <a:ext cx="3549960" cy="1209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600" b="1" strike="noStrike" spc="-1">
                <a:solidFill>
                  <a:srgbClr val="FFFFFF"/>
                </a:solidFill>
                <a:latin typeface="Rockwell"/>
              </a:rPr>
              <a:t>Investigating </a:t>
            </a:r>
            <a:br>
              <a:rPr/>
            </a:br>
            <a:r>
              <a:rPr lang="en-GB" sz="3600" b="1" strike="noStrike" spc="-1">
                <a:solidFill>
                  <a:srgbClr val="FFFFFF"/>
                </a:solidFill>
                <a:latin typeface="Rockwell"/>
              </a:rPr>
              <a:t>barriers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Rectangle 2"/>
          <p:cNvSpPr/>
          <p:nvPr/>
        </p:nvSpPr>
        <p:spPr>
          <a:xfrm>
            <a:off x="578160" y="506880"/>
            <a:ext cx="1170360" cy="352800"/>
          </a:xfrm>
          <a:prstGeom prst="rect">
            <a:avLst/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92" name="Title 3"/>
          <p:cNvSpPr/>
          <p:nvPr/>
        </p:nvSpPr>
        <p:spPr>
          <a:xfrm>
            <a:off x="569160" y="427320"/>
            <a:ext cx="2900160" cy="4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FFFFFF"/>
                </a:solidFill>
                <a:latin typeface="Rockwell"/>
              </a:rPr>
              <a:t>Activity 2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93" name="Subtitle 1"/>
          <p:cNvSpPr/>
          <p:nvPr/>
        </p:nvSpPr>
        <p:spPr>
          <a:xfrm>
            <a:off x="4863960" y="6345720"/>
            <a:ext cx="1257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100" b="0" strike="noStrike" spc="-1">
                <a:solidFill>
                  <a:srgbClr val="000000"/>
                </a:solidFill>
                <a:latin typeface="Rockwell"/>
                <a:ea typeface="Roboto"/>
              </a:rPr>
              <a:t>Supported by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Roboto"/>
              </a:rPr>
              <a:t>:</a:t>
            </a:r>
            <a:endParaRPr lang="en-GB" sz="1200" b="0" strike="noStrike" spc="-1">
              <a:latin typeface="Arial"/>
            </a:endParaRPr>
          </a:p>
        </p:txBody>
      </p:sp>
      <p:pic>
        <p:nvPicPr>
          <p:cNvPr id="194" name="Picture 1"/>
          <p:cNvPicPr/>
          <p:nvPr/>
        </p:nvPicPr>
        <p:blipFill>
          <a:blip r:embed="rId3"/>
          <a:stretch/>
        </p:blipFill>
        <p:spPr>
          <a:xfrm>
            <a:off x="6121440" y="5870880"/>
            <a:ext cx="876600" cy="747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6"/>
          <p:cNvSpPr/>
          <p:nvPr/>
        </p:nvSpPr>
        <p:spPr>
          <a:xfrm>
            <a:off x="578160" y="2413440"/>
            <a:ext cx="3733560" cy="13849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1440" tIns="45720" rIns="91440" bIns="45720" numCol="1" spcCol="0" anchor="t">
            <a:spAutoFit/>
          </a:bodyPr>
          <a:lstStyle/>
          <a:p>
            <a:r>
              <a:rPr lang="en-US" sz="1400" b="1" strike="noStrike" spc="-1">
                <a:solidFill>
                  <a:srgbClr val="000000"/>
                </a:solidFill>
                <a:latin typeface="Calibri"/>
              </a:rPr>
              <a:t>Activity outcome: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Use this activity to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investigate the challenges or </a:t>
            </a:r>
            <a:r>
              <a:rPr lang="en-US" sz="1400" spc="-1">
                <a:solidFill>
                  <a:srgbClr val="000000"/>
                </a:solidFill>
                <a:latin typeface="Calibri"/>
                <a:ea typeface="Calibri"/>
              </a:rPr>
              <a:t>barriers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 that might prevent your climate </a:t>
            </a:r>
            <a:r>
              <a:rPr lang="en-US" sz="1400" spc="-1">
                <a:solidFill>
                  <a:srgbClr val="000000"/>
                </a:solidFill>
                <a:latin typeface="Calibri"/>
                <a:ea typeface="Calibri"/>
              </a:rPr>
              <a:t>action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 from taking place.</a:t>
            </a:r>
            <a:r>
              <a:rPr lang="en-US" sz="1400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</a:p>
          <a:p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170815" indent="-170815">
              <a:buClr>
                <a:srgbClr val="000000"/>
              </a:buClr>
              <a:buFont typeface="Wingdings" charset="2"/>
              <a:buChar char=""/>
            </a:pPr>
            <a:r>
              <a:rPr lang="en-US" sz="1400" b="1" strike="noStrike" spc="-1">
                <a:solidFill>
                  <a:srgbClr val="000000"/>
                </a:solidFill>
                <a:latin typeface="Calibri"/>
              </a:rPr>
              <a:t>Time: 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The activity can be done in stages, in your own time. </a:t>
            </a:r>
            <a:endParaRPr lang="en-GB" sz="1400" b="0" strike="noStrike" spc="-1">
              <a:latin typeface="Calibri"/>
            </a:endParaRPr>
          </a:p>
        </p:txBody>
      </p:sp>
      <p:pic>
        <p:nvPicPr>
          <p:cNvPr id="196" name="Picture 4"/>
          <p:cNvPicPr/>
          <p:nvPr/>
        </p:nvPicPr>
        <p:blipFill>
          <a:blip r:embed="rId4"/>
          <a:srcRect l="24784" t="8959" r="1807" b="11515"/>
          <a:stretch/>
        </p:blipFill>
        <p:spPr>
          <a:xfrm>
            <a:off x="7988040" y="6163920"/>
            <a:ext cx="1455480" cy="3459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276C737E-6325-E78E-C44A-8E560FCA5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40" y="5871218"/>
            <a:ext cx="747000" cy="74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33"/>
          <p:cNvSpPr/>
          <p:nvPr/>
        </p:nvSpPr>
        <p:spPr>
          <a:xfrm>
            <a:off x="11693160" y="6463440"/>
            <a:ext cx="352080" cy="269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trike="noStrike" spc="-1">
                <a:solidFill>
                  <a:srgbClr val="AFCA0B"/>
                </a:solidFill>
                <a:latin typeface="Rockwell"/>
                <a:ea typeface="DejaVu Sans"/>
              </a:rPr>
              <a:t>2</a:t>
            </a:r>
            <a:endParaRPr lang="en-GB" sz="1100" b="0" strike="noStrike" spc="-1">
              <a:latin typeface="Arial"/>
            </a:endParaRPr>
          </a:p>
        </p:txBody>
      </p:sp>
      <p:grpSp>
        <p:nvGrpSpPr>
          <p:cNvPr id="216" name="Group 49"/>
          <p:cNvGrpSpPr/>
          <p:nvPr/>
        </p:nvGrpSpPr>
        <p:grpSpPr>
          <a:xfrm>
            <a:off x="744120" y="416612"/>
            <a:ext cx="8994600" cy="913942"/>
            <a:chOff x="744120" y="416612"/>
            <a:chExt cx="8994600" cy="913942"/>
          </a:xfrm>
        </p:grpSpPr>
        <p:sp>
          <p:nvSpPr>
            <p:cNvPr id="217" name="Title 1"/>
            <p:cNvSpPr/>
            <p:nvPr/>
          </p:nvSpPr>
          <p:spPr>
            <a:xfrm>
              <a:off x="744120" y="416612"/>
              <a:ext cx="89168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>
                <a:lnSpc>
                  <a:spcPct val="90000"/>
                </a:lnSpc>
                <a:buNone/>
                <a:tabLst>
                  <a:tab pos="0" algn="l"/>
                </a:tabLst>
              </a:pPr>
              <a:r>
                <a:rPr lang="en-GB" sz="2400" strike="noStrike" spc="-1">
                  <a:solidFill>
                    <a:srgbClr val="008BD2"/>
                  </a:solidFill>
                  <a:highlight>
                    <a:srgbClr val="FFFFFF"/>
                  </a:highlight>
                  <a:latin typeface="Rockwell"/>
                  <a:ea typeface="DejaVu Sans"/>
                </a:rPr>
                <a:t>Completing the activity</a:t>
              </a:r>
              <a:endParaRPr lang="en-GB" sz="240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None/>
                <a:tabLst>
                  <a:tab pos="0" algn="l"/>
                </a:tabLst>
              </a:pPr>
              <a:endParaRPr lang="en-GB" sz="2200" b="0" strike="noStrike" spc="-1">
                <a:latin typeface="Arial"/>
              </a:endParaRPr>
            </a:p>
          </p:txBody>
        </p:sp>
        <p:sp>
          <p:nvSpPr>
            <p:cNvPr id="218" name="TextBox 51"/>
            <p:cNvSpPr/>
            <p:nvPr/>
          </p:nvSpPr>
          <p:spPr>
            <a:xfrm>
              <a:off x="753480" y="807334"/>
              <a:ext cx="8985240" cy="5232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45720" rIns="91440" bIns="4572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endParaRPr lang="en-GB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endParaRPr lang="en-GB" sz="1400" b="0" strike="noStrike" spc="-1">
                <a:latin typeface="Arial"/>
              </a:endParaRPr>
            </a:p>
          </p:txBody>
        </p:sp>
      </p:grpSp>
      <p:sp>
        <p:nvSpPr>
          <p:cNvPr id="219" name="TextBox 2"/>
          <p:cNvSpPr/>
          <p:nvPr/>
        </p:nvSpPr>
        <p:spPr>
          <a:xfrm>
            <a:off x="741935" y="2056472"/>
            <a:ext cx="4759827" cy="20052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GB" sz="1400" b="1" strike="noStrike" spc="-1" dirty="0">
                <a:solidFill>
                  <a:srgbClr val="AFCA0B"/>
                </a:solidFill>
                <a:latin typeface="Rockwell"/>
                <a:ea typeface="Calibri"/>
              </a:rPr>
              <a:t>STEP 1: </a:t>
            </a:r>
            <a:r>
              <a:rPr lang="en-GB" sz="1400" strike="noStrike" spc="-1" dirty="0">
                <a:solidFill>
                  <a:srgbClr val="AFCA0B"/>
                </a:solidFill>
                <a:latin typeface="Rockwell"/>
                <a:ea typeface="Calibri"/>
              </a:rPr>
              <a:t>Questions to investigate</a:t>
            </a:r>
            <a:r>
              <a:rPr lang="en-GB" sz="1400" spc="-1" dirty="0">
                <a:solidFill>
                  <a:srgbClr val="AFCA0B"/>
                </a:solidFill>
                <a:latin typeface="Rockwell"/>
                <a:ea typeface="Calibri"/>
              </a:rPr>
              <a:t> </a:t>
            </a:r>
            <a:endParaRPr lang="en-GB" sz="1400" strike="noStrike" spc="-1" dirty="0">
              <a:solidFill>
                <a:srgbClr val="AFCA0B"/>
              </a:solidFill>
              <a:latin typeface="Rockwel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GB" sz="1200" b="1" strike="noStrike" spc="-1" dirty="0">
                <a:solidFill>
                  <a:srgbClr val="AFCB0C"/>
                </a:solidFill>
                <a:latin typeface="Calibri"/>
                <a:ea typeface="Calibri"/>
                <a:cs typeface="Calibri"/>
              </a:rPr>
              <a:t>a) </a:t>
            </a:r>
            <a:r>
              <a:rPr lang="en-GB" sz="120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Take time to </a:t>
            </a:r>
            <a:r>
              <a:rPr lang="en-GB" sz="1200" b="1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discuss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four common ways </a:t>
            </a:r>
            <a:r>
              <a:rPr lang="en-GB" sz="1200" b="1" spc="-1" dirty="0">
                <a:solidFill>
                  <a:srgbClr val="000000"/>
                </a:solidFill>
                <a:latin typeface="Calibri"/>
                <a:ea typeface="Calibri"/>
              </a:rPr>
              <a:t>enable change 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Calibri"/>
              </a:rPr>
              <a:t>(see right). </a:t>
            </a:r>
            <a:endParaRPr lang="en-GB" sz="12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GB" sz="1200" b="1" spc="-1" dirty="0">
                <a:solidFill>
                  <a:srgbClr val="AFCB0C"/>
                </a:solidFill>
                <a:latin typeface="Calibri"/>
                <a:ea typeface="Calibri"/>
              </a:rPr>
              <a:t>b) </a:t>
            </a:r>
            <a:r>
              <a:rPr lang="en-GB" sz="1200" spc="-1" dirty="0">
                <a:solidFill>
                  <a:srgbClr val="00000A"/>
                </a:solidFill>
                <a:latin typeface="Calibri"/>
                <a:ea typeface="Calibri"/>
              </a:rPr>
              <a:t>A worksheet is provided overleaf for each of the four enablers for change.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Either </a:t>
            </a: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work through each of the worksheets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as a whole group or take one worksheet per sub-group. </a:t>
            </a: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GB" sz="1200" b="1" spc="-1" dirty="0">
                <a:solidFill>
                  <a:srgbClr val="AFCB0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c) </a:t>
            </a:r>
            <a:r>
              <a:rPr lang="en-GB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 relation to your specific climate action decide </a:t>
            </a:r>
            <a:r>
              <a:rPr lang="en-GB" sz="12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Yes, Maybe or No for each of the questions in the first column of the worksheets</a:t>
            </a:r>
            <a:r>
              <a:rPr lang="en-GB" sz="1200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 If you have time, make a note of why you made this decision</a:t>
            </a:r>
            <a:r>
              <a:rPr lang="en-GB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spc="-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TextBox 51">
            <a:extLst>
              <a:ext uri="{FF2B5EF4-FFF2-40B4-BE49-F238E27FC236}">
                <a16:creationId xmlns:a16="http://schemas.microsoft.com/office/drawing/2014/main" id="{13543E7E-B140-1032-EF29-86B85A1E38C5}"/>
              </a:ext>
            </a:extLst>
          </p:cNvPr>
          <p:cNvSpPr/>
          <p:nvPr/>
        </p:nvSpPr>
        <p:spPr>
          <a:xfrm>
            <a:off x="753480" y="804600"/>
            <a:ext cx="9170166" cy="8156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aims of this activity are to understand </a:t>
            </a:r>
            <a:r>
              <a:rPr lang="en-GB" sz="1400" b="1" strike="noStrike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what is happening in school right now, and to anticipate the sorts of challenges that might act as barriers to change. </a:t>
            </a:r>
            <a:r>
              <a:rPr lang="en-GB" sz="1400" spc="-1" dirty="0">
                <a:solidFill>
                  <a:srgbClr val="00000A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This will help you to support your target audience carry out the climate action. </a:t>
            </a:r>
          </a:p>
          <a:p>
            <a:pPr>
              <a:spcBef>
                <a:spcPts val="600"/>
              </a:spcBef>
              <a:defRPr/>
            </a:pPr>
            <a:r>
              <a:rPr lang="en-GB" sz="1400" spc="-1">
                <a:solidFill>
                  <a:srgbClr val="00000A"/>
                </a:solidFill>
                <a:latin typeface="Calibri"/>
                <a:ea typeface="Calibri"/>
                <a:cs typeface="Calibri"/>
              </a:rPr>
              <a:t>To complete the activity, f</a:t>
            </a:r>
            <a:r>
              <a:rPr lang="en-GB" sz="1400">
                <a:effectLst/>
                <a:latin typeface="Calibri"/>
                <a:cs typeface="Calibri"/>
              </a:rPr>
              <a:t>ollow Steps 1 to 3 and fill in your saved </a:t>
            </a:r>
            <a:r>
              <a:rPr lang="en-GB" sz="1400">
                <a:effectLst/>
                <a:latin typeface="Calibri"/>
                <a:cs typeface="Calibri"/>
                <a:hlinkClick r:id="rId3"/>
              </a:rPr>
              <a:t>Climate Activation Framework</a:t>
            </a:r>
            <a:r>
              <a:rPr lang="en-GB" sz="1400">
                <a:effectLst/>
                <a:latin typeface="Calibri"/>
                <a:cs typeface="Calibri"/>
              </a:rPr>
              <a:t> at the end.</a:t>
            </a:r>
            <a:r>
              <a:rPr lang="en-GB" sz="1400">
                <a:latin typeface="Calibri"/>
                <a:cs typeface="Calibri"/>
              </a:rPr>
              <a:t> </a:t>
            </a:r>
            <a:endParaRPr lang="en-GB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02A2E58-098F-EFB1-E2A4-5807F0F8E0B4}"/>
              </a:ext>
            </a:extLst>
          </p:cNvPr>
          <p:cNvSpPr txBox="1"/>
          <p:nvPr/>
        </p:nvSpPr>
        <p:spPr>
          <a:xfrm>
            <a:off x="6049925" y="2051491"/>
            <a:ext cx="5388595" cy="44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n-GB" sz="1400" spc="-1">
                <a:solidFill>
                  <a:srgbClr val="AFCA0B"/>
                </a:solidFill>
                <a:latin typeface="Rockwell"/>
                <a:ea typeface="DejaVu Sans"/>
              </a:rPr>
              <a:t>Four common ways</a:t>
            </a:r>
            <a:r>
              <a:rPr lang="en-GB" sz="1400" strike="noStrike" spc="-1">
                <a:solidFill>
                  <a:srgbClr val="AFCA0B"/>
                </a:solidFill>
                <a:latin typeface="Rockwell"/>
                <a:ea typeface="DejaVu Sans"/>
              </a:rPr>
              <a:t> to ‘enable’ change</a:t>
            </a:r>
          </a:p>
          <a:p>
            <a:pPr>
              <a:spcBef>
                <a:spcPts val="600"/>
              </a:spcBef>
            </a:pPr>
            <a:r>
              <a:rPr lang="en-GB" sz="1050" i="1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For background reading and more details see </a:t>
            </a:r>
            <a:r>
              <a:rPr lang="en-GB" sz="1050" i="1" strike="noStrike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  <a:hlinkClick r:id="rId4"/>
              </a:rPr>
              <a:t>Climate Action Guide - I-CAN Project (Section 5).</a:t>
            </a:r>
            <a:endParaRPr lang="en-GB" sz="1050" i="1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endParaRPr lang="en-GB" sz="1200" strike="noStrike" spc="-1">
              <a:solidFill>
                <a:srgbClr val="AFCA0B"/>
              </a:solidFill>
              <a:latin typeface="Rockwell"/>
              <a:ea typeface="DejaVu Sans"/>
            </a:endParaRPr>
          </a:p>
          <a:p>
            <a:endParaRPr lang="en-GB" sz="120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1100" b="0" strike="noStrike" spc="-1">
              <a:latin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BF35D4-087D-C8EA-9DD5-C8373C23D3E5}"/>
              </a:ext>
            </a:extLst>
          </p:cNvPr>
          <p:cNvGrpSpPr/>
          <p:nvPr/>
        </p:nvGrpSpPr>
        <p:grpSpPr>
          <a:xfrm>
            <a:off x="8856841" y="2764809"/>
            <a:ext cx="2581679" cy="1467608"/>
            <a:chOff x="6098496" y="5643190"/>
            <a:chExt cx="2909272" cy="1574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BF5B3E-4924-E3F7-508F-FD0A9F2AF05F}"/>
                </a:ext>
              </a:extLst>
            </p:cNvPr>
            <p:cNvSpPr txBox="1"/>
            <p:nvPr/>
          </p:nvSpPr>
          <p:spPr>
            <a:xfrm>
              <a:off x="6098496" y="6316912"/>
              <a:ext cx="2909272" cy="900994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GB" sz="1400" b="1" strike="noStrike" spc="-1" dirty="0">
                  <a:solidFill>
                    <a:srgbClr val="008BD2"/>
                  </a:solidFill>
                  <a:latin typeface="Calibri"/>
                  <a:ea typeface="DejaVu Sans"/>
                </a:rPr>
                <a:t>Opportunity</a:t>
              </a:r>
              <a:endParaRPr lang="en-GB" sz="1400" b="0" strike="noStrike" spc="-1" dirty="0">
                <a:latin typeface="Arial"/>
              </a:endParaRPr>
            </a:p>
            <a:p>
              <a:pPr algn="ctr"/>
              <a:r>
                <a:rPr lang="en-GB" sz="1200" dirty="0">
                  <a:latin typeface="Calibri"/>
                  <a:cs typeface="Calibri"/>
                </a:rPr>
                <a:t>We need structures in place (resources, equipment, time) so that we have opportunities to do things differently, and importantly, that it becomes easy to do so</a:t>
              </a:r>
              <a:r>
                <a:rPr lang="en-GB" sz="1100" dirty="0">
                  <a:latin typeface="Calibri"/>
                  <a:cs typeface="Calibri"/>
                </a:rPr>
                <a:t>.</a:t>
              </a:r>
              <a:endParaRPr lang="en-GB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9F27A0B1-C829-16AB-4A7F-EC3271EBF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810" y="5643190"/>
              <a:ext cx="739613" cy="62741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A1D4A7-7094-3C5F-E259-C28DB639AF1B}"/>
              </a:ext>
            </a:extLst>
          </p:cNvPr>
          <p:cNvGrpSpPr/>
          <p:nvPr/>
        </p:nvGrpSpPr>
        <p:grpSpPr>
          <a:xfrm>
            <a:off x="5887491" y="2710105"/>
            <a:ext cx="2822956" cy="1541032"/>
            <a:chOff x="3900170" y="2581654"/>
            <a:chExt cx="2822956" cy="15410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A5F42E-647C-3496-56FD-E30E5AA8A44F}"/>
                </a:ext>
              </a:extLst>
            </p:cNvPr>
            <p:cNvSpPr txBox="1"/>
            <p:nvPr/>
          </p:nvSpPr>
          <p:spPr>
            <a:xfrm>
              <a:off x="3900170" y="3243206"/>
              <a:ext cx="2822956" cy="8794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GB" sz="1400" b="1" strike="noStrike" spc="-1" dirty="0">
                  <a:solidFill>
                    <a:srgbClr val="008BD2"/>
                  </a:solidFill>
                  <a:latin typeface="Calibri"/>
                  <a:ea typeface="DejaVu Sans"/>
                </a:rPr>
                <a:t>Capability</a:t>
              </a:r>
              <a:endParaRPr lang="en-GB" sz="1400" b="0" strike="noStrike" spc="-1" dirty="0">
                <a:latin typeface="Arial"/>
              </a:endParaRPr>
            </a:p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We need to know about the </a:t>
              </a:r>
            </a:p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everyday actions that will help make </a:t>
              </a:r>
            </a:p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 difference, and then have the skills </a:t>
              </a:r>
            </a:p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and physical opportunity to do them.</a:t>
              </a:r>
              <a:endParaRPr lang="en-GB" sz="12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EDF985A-7950-A86D-9EC7-678DD304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842" y="2581654"/>
              <a:ext cx="739612" cy="6412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A35519-5DF2-060E-E677-AEB76B3E211D}"/>
              </a:ext>
            </a:extLst>
          </p:cNvPr>
          <p:cNvGrpSpPr/>
          <p:nvPr/>
        </p:nvGrpSpPr>
        <p:grpSpPr>
          <a:xfrm>
            <a:off x="8710447" y="4745976"/>
            <a:ext cx="2905187" cy="1583353"/>
            <a:chOff x="3817939" y="4426831"/>
            <a:chExt cx="2905187" cy="15833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ACCAFD-BD4F-E71D-13EE-05DF3C9B5B97}"/>
                </a:ext>
              </a:extLst>
            </p:cNvPr>
            <p:cNvSpPr txBox="1"/>
            <p:nvPr/>
          </p:nvSpPr>
          <p:spPr>
            <a:xfrm>
              <a:off x="3817939" y="5130704"/>
              <a:ext cx="2905187" cy="8794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GB" sz="1400" b="1" strike="noStrike" spc="-1">
                  <a:solidFill>
                    <a:srgbClr val="008BD2"/>
                  </a:solidFill>
                  <a:latin typeface="Calibri"/>
                  <a:ea typeface="DejaVu Sans"/>
                </a:rPr>
                <a:t>Being positive</a:t>
              </a:r>
              <a:r>
                <a:rPr lang="en-GB" sz="14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endParaRPr lang="en-GB" sz="1400" b="0" strike="noStrike" spc="-1">
                <a:latin typeface="Arial"/>
              </a:endParaRPr>
            </a:p>
            <a:p>
              <a:pPr algn="ctr"/>
              <a:r>
                <a:rPr lang="en-GB" sz="1200">
                  <a:latin typeface="Calibri"/>
                  <a:cs typeface="Calibri"/>
                </a:rPr>
                <a:t>We need to establish climate actions </a:t>
              </a:r>
            </a:p>
            <a:p>
              <a:pPr algn="ctr"/>
              <a:r>
                <a:rPr lang="en-GB" sz="1200">
                  <a:latin typeface="Calibri"/>
                  <a:cs typeface="Calibri"/>
                </a:rPr>
                <a:t>as routine, feel positive and stay </a:t>
              </a:r>
            </a:p>
            <a:p>
              <a:pPr algn="ctr"/>
              <a:r>
                <a:rPr lang="en-GB" sz="1200">
                  <a:latin typeface="Calibri"/>
                  <a:cs typeface="Calibri"/>
                </a:rPr>
                <a:t>motivated because of the difference </a:t>
              </a:r>
            </a:p>
            <a:p>
              <a:pPr algn="ctr"/>
              <a:r>
                <a:rPr lang="en-GB" sz="1200">
                  <a:latin typeface="Calibri"/>
                  <a:cs typeface="Calibri"/>
                </a:rPr>
                <a:t>we are making.</a:t>
              </a:r>
              <a:endParaRPr lang="en-GB" sz="1200" b="0" strike="noStrike" spc="-1">
                <a:latin typeface="Calibri"/>
                <a:cs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5A6472-9BF1-1457-B86C-0CA4E77B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415" y="4426831"/>
              <a:ext cx="557662" cy="7290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77213-264B-89CD-3808-E7746301D859}"/>
              </a:ext>
            </a:extLst>
          </p:cNvPr>
          <p:cNvGrpSpPr/>
          <p:nvPr/>
        </p:nvGrpSpPr>
        <p:grpSpPr>
          <a:xfrm>
            <a:off x="6102080" y="4670766"/>
            <a:ext cx="2785970" cy="1506068"/>
            <a:chOff x="759078" y="4370330"/>
            <a:chExt cx="2785970" cy="15060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9B7F66-82AE-BC82-CCCB-334239538AAE}"/>
                </a:ext>
              </a:extLst>
            </p:cNvPr>
            <p:cNvSpPr txBox="1"/>
            <p:nvPr/>
          </p:nvSpPr>
          <p:spPr>
            <a:xfrm>
              <a:off x="759078" y="5149558"/>
              <a:ext cx="2785970" cy="7268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GB" sz="1400" b="1" strike="noStrike" spc="-1">
                  <a:solidFill>
                    <a:srgbClr val="008BD2"/>
                  </a:solidFill>
                  <a:latin typeface="Calibri"/>
                  <a:ea typeface="DejaVu Sans"/>
                </a:rPr>
                <a:t>Community</a:t>
              </a:r>
              <a:endParaRPr lang="en-GB" sz="1400" b="0" strike="noStrike" spc="-1">
                <a:latin typeface="Arial"/>
              </a:endParaRPr>
            </a:p>
            <a:p>
              <a:pPr algn="ctr"/>
              <a:r>
                <a:rPr lang="en-GB" sz="1200">
                  <a:latin typeface="Calibri" panose="020F0502020204030204" pitchFamily="34" charset="0"/>
                  <a:cs typeface="Calibri" panose="020F0502020204030204" pitchFamily="34" charset="0"/>
                </a:rPr>
                <a:t>We need a community that supports us </a:t>
              </a:r>
            </a:p>
            <a:p>
              <a:pPr algn="ctr"/>
              <a:r>
                <a:rPr lang="en-GB" sz="1200">
                  <a:latin typeface="Calibri" panose="020F0502020204030204" pitchFamily="34" charset="0"/>
                  <a:cs typeface="Calibri" panose="020F0502020204030204" pitchFamily="34" charset="0"/>
                </a:rPr>
                <a:t>to undertake climate friendly activity. We need to see what others are doing, to </a:t>
              </a:r>
            </a:p>
            <a:p>
              <a:pPr algn="ctr"/>
              <a:r>
                <a:rPr lang="en-GB" sz="1200">
                  <a:latin typeface="Calibri" panose="020F0502020204030204" pitchFamily="34" charset="0"/>
                  <a:cs typeface="Calibri" panose="020F0502020204030204" pitchFamily="34" charset="0"/>
                </a:rPr>
                <a:t>learn from and encourage each other.</a:t>
              </a:r>
              <a:endParaRPr lang="en-GB" sz="12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DD7EF6-0648-E906-5FE0-5088877CB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047" y="4370330"/>
              <a:ext cx="1446032" cy="87948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CE15E8-07A8-E1F6-FE11-6828C920F61F}"/>
              </a:ext>
            </a:extLst>
          </p:cNvPr>
          <p:cNvSpPr txBox="1"/>
          <p:nvPr/>
        </p:nvSpPr>
        <p:spPr>
          <a:xfrm>
            <a:off x="818002" y="4188723"/>
            <a:ext cx="4567314" cy="2277547"/>
          </a:xfrm>
          <a:prstGeom prst="rect">
            <a:avLst/>
          </a:prstGeom>
          <a:noFill/>
          <a:ln>
            <a:solidFill>
              <a:srgbClr val="00425C"/>
            </a:solidFill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425C"/>
                </a:solidFill>
                <a:effectLst/>
                <a:uLnTx/>
                <a:uFillTx/>
                <a:latin typeface="Rockwell"/>
                <a:cs typeface="Calibri"/>
              </a:rPr>
              <a:t>Top tips</a:t>
            </a:r>
            <a:endParaRPr lang="en-GB" sz="1400" b="1" i="0" u="none" strike="noStrike" kern="1200" cap="none" spc="0" normalizeH="0" baseline="0" noProof="0" dirty="0">
              <a:ln>
                <a:noFill/>
              </a:ln>
              <a:solidFill>
                <a:srgbClr val="00425C"/>
              </a:solidFill>
              <a:effectLst/>
              <a:uLnTx/>
              <a:uFillTx/>
              <a:latin typeface="Rockwell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/>
                <a:cs typeface="Calibri"/>
              </a:rPr>
              <a:t>If you have done our </a:t>
            </a:r>
            <a:r>
              <a:rPr lang="en-GB" sz="1200" b="1" dirty="0">
                <a:latin typeface="Calibri"/>
                <a:cs typeface="Calibri"/>
              </a:rPr>
              <a:t>Climate Action Survey, </a:t>
            </a:r>
            <a:r>
              <a:rPr lang="en-GB" sz="1200" dirty="0">
                <a:latin typeface="Calibri"/>
                <a:cs typeface="Calibri"/>
              </a:rPr>
              <a:t>use the report to see what students say about barriers to action.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/>
                <a:cs typeface="Calibri"/>
              </a:rPr>
              <a:t>Undertake observations for a short period of time and record findings for example, monitoring how well recycling facilities are used.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/>
                <a:cs typeface="Calibri"/>
              </a:rPr>
              <a:t>Hold a discussion or ‘focus group’ with fellow students who have a range of different views.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latin typeface="Calibri"/>
                <a:cs typeface="Calibri"/>
              </a:rPr>
              <a:t>Ask staff with responsibility for relevant areas about any useful data, existing plans or possible pitfalls.</a:t>
            </a:r>
          </a:p>
        </p:txBody>
      </p:sp>
    </p:spTree>
    <p:extLst>
      <p:ext uri="{BB962C8B-B14F-4D97-AF65-F5344CB8AC3E}">
        <p14:creationId xmlns:p14="http://schemas.microsoft.com/office/powerpoint/2010/main" val="88154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33"/>
          <p:cNvSpPr/>
          <p:nvPr/>
        </p:nvSpPr>
        <p:spPr>
          <a:xfrm>
            <a:off x="11693160" y="6463440"/>
            <a:ext cx="352080" cy="2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trike="noStrike" spc="-1">
                <a:solidFill>
                  <a:srgbClr val="AFCA0B"/>
                </a:solidFill>
                <a:latin typeface="Rockwell"/>
                <a:ea typeface="DejaVu Sans"/>
              </a:rPr>
              <a:t>3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217" name="Title 1"/>
          <p:cNvSpPr/>
          <p:nvPr/>
        </p:nvSpPr>
        <p:spPr>
          <a:xfrm>
            <a:off x="744120" y="454320"/>
            <a:ext cx="8916840" cy="56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strike="noStrike" spc="-1">
                <a:solidFill>
                  <a:srgbClr val="008BD2"/>
                </a:solidFill>
                <a:highlight>
                  <a:srgbClr val="FFFFFF"/>
                </a:highlight>
                <a:latin typeface="Rockwell"/>
                <a:ea typeface="DejaVu Sans"/>
              </a:rPr>
              <a:t>Completing the activity</a:t>
            </a:r>
            <a:endParaRPr lang="en-GB" sz="240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endParaRPr lang="en-GB" sz="2200" b="0" strike="noStrike" spc="-1">
              <a:latin typeface="Arial"/>
            </a:endParaRPr>
          </a:p>
        </p:txBody>
      </p:sp>
      <p:sp>
        <p:nvSpPr>
          <p:cNvPr id="219" name="TextBox 2"/>
          <p:cNvSpPr/>
          <p:nvPr/>
        </p:nvSpPr>
        <p:spPr>
          <a:xfrm>
            <a:off x="753480" y="2123099"/>
            <a:ext cx="4981680" cy="35981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700"/>
              </a:spcAft>
              <a:buNone/>
            </a:pPr>
            <a:r>
              <a:rPr lang="en-GB" sz="1400" b="1" strike="noStrike" spc="-1" dirty="0">
                <a:solidFill>
                  <a:srgbClr val="AFCA0B"/>
                </a:solidFill>
                <a:latin typeface="Rockwell"/>
                <a:ea typeface="Calibri"/>
              </a:rPr>
              <a:t>STEP 2: </a:t>
            </a:r>
            <a:r>
              <a:rPr lang="en-GB" sz="1400" strike="noStrike" spc="-1" dirty="0">
                <a:solidFill>
                  <a:srgbClr val="AFCA0B"/>
                </a:solidFill>
                <a:latin typeface="Rockwell"/>
                <a:ea typeface="Calibri"/>
              </a:rPr>
              <a:t>What are the challenges?</a:t>
            </a:r>
            <a:r>
              <a:rPr lang="en-GB" sz="1400" spc="-1" dirty="0">
                <a:solidFill>
                  <a:srgbClr val="AFCA0B"/>
                </a:solidFill>
                <a:latin typeface="Rockwell"/>
                <a:ea typeface="Calibri"/>
              </a:rPr>
              <a:t> </a:t>
            </a:r>
            <a:endParaRPr lang="en-GB" sz="1400" strike="noStrike" spc="-1" dirty="0">
              <a:solidFill>
                <a:srgbClr val="AFCA0B"/>
              </a:solidFill>
              <a:latin typeface="Rockwell"/>
            </a:endParaRPr>
          </a:p>
          <a:p>
            <a:pPr>
              <a:tabLst>
                <a:tab pos="0" algn="l"/>
              </a:tabLst>
            </a:pPr>
            <a:r>
              <a:rPr lang="en-GB" sz="12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Wherever you decided ‘No’ or ‘Maybe,’ u</a:t>
            </a:r>
            <a:r>
              <a:rPr lang="en-GB" sz="1200" b="0" strike="noStrike" spc="-1" dirty="0">
                <a:solidFill>
                  <a:srgbClr val="00000A"/>
                </a:solidFill>
                <a:latin typeface="Calibri"/>
                <a:ea typeface="DejaVu Sans"/>
                <a:cs typeface="Calibri"/>
              </a:rPr>
              <a:t>se </a:t>
            </a:r>
            <a:r>
              <a:rPr lang="en-GB" sz="1200" spc="-1" dirty="0">
                <a:solidFill>
                  <a:srgbClr val="00000A"/>
                </a:solidFill>
                <a:latin typeface="Calibri"/>
                <a:ea typeface="DejaVu Sans"/>
                <a:cs typeface="Calibri"/>
              </a:rPr>
              <a:t>the second section o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 each of the worksheets to</a:t>
            </a:r>
            <a:r>
              <a:rPr lang="en-GB" sz="1200" spc="-1" dirty="0">
                <a:solidFill>
                  <a:srgbClr val="00000A"/>
                </a:solidFill>
                <a:latin typeface="Calibri"/>
                <a:ea typeface="DejaVu Sans"/>
                <a:cs typeface="Calibri"/>
              </a:rPr>
              <a:t> 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DejaVu Sans"/>
                <a:cs typeface="Calibri"/>
              </a:rPr>
              <a:t>note the challenges </a:t>
            </a:r>
            <a:r>
              <a:rPr lang="en-GB" sz="1200" b="1" spc="-1">
                <a:solidFill>
                  <a:srgbClr val="000000"/>
                </a:solidFill>
                <a:latin typeface="Calibri"/>
                <a:cs typeface="Calibri"/>
              </a:rPr>
              <a:t>or barriers </a:t>
            </a:r>
            <a:r>
              <a:rPr lang="en-GB" sz="1200" b="1" spc="-1" dirty="0">
                <a:solidFill>
                  <a:srgbClr val="000000"/>
                </a:solidFill>
                <a:latin typeface="Calibri"/>
                <a:cs typeface="Calibri"/>
              </a:rPr>
              <a:t>you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DejaVu Sans"/>
                <a:cs typeface="Calibri"/>
              </a:rPr>
              <a:t>think are preventing your school community/target audience from engaging in the climate action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  <a:cs typeface="Calibri"/>
              </a:rPr>
              <a:t>.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DejaVu Sans"/>
                <a:cs typeface="Calibri"/>
              </a:rPr>
              <a:t> </a:t>
            </a:r>
            <a:endParaRPr lang="en-GB" sz="1200" spc="-1" dirty="0">
              <a:latin typeface="Calibri"/>
              <a:cs typeface="Calibri"/>
            </a:endParaRPr>
          </a:p>
          <a:p>
            <a:pPr>
              <a:tabLst>
                <a:tab pos="0" algn="l"/>
              </a:tabLst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DejaVu Sans"/>
              <a:cs typeface="Calibri"/>
            </a:endParaRPr>
          </a:p>
          <a:p>
            <a:r>
              <a:rPr lang="en-GB" sz="1200" spc="-1" dirty="0">
                <a:solidFill>
                  <a:srgbClr val="000000"/>
                </a:solidFill>
                <a:latin typeface="Calibri"/>
                <a:ea typeface="Calibri"/>
              </a:rPr>
              <a:t>Examples of challenges you might encounter:</a:t>
            </a:r>
          </a:p>
          <a:p>
            <a:endParaRPr lang="en-GB" sz="12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tudents need a better understanding of why fast fashion is bad for the environment.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More support is needed from senior leaders and catering staff to help reduce food waste.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 need 10 new recycling bins.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latin typeface="Calibri"/>
                <a:ea typeface="DejaVu Sans"/>
              </a:rPr>
              <a:t>Students need to know the difference the action is making. </a:t>
            </a:r>
            <a:endParaRPr lang="en-GB" sz="1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tabLst>
                <a:tab pos="0" algn="l"/>
              </a:tabLst>
            </a:pPr>
            <a:endParaRPr lang="en-GB" sz="12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</a:pPr>
            <a:endParaRPr lang="en-GB" sz="1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DejaVu Sans"/>
              <a:cs typeface="Calibri"/>
            </a:endParaRPr>
          </a:p>
          <a:p>
            <a:pPr>
              <a:tabLst>
                <a:tab pos="0" algn="l"/>
              </a:tabLst>
            </a:pPr>
            <a:endParaRPr lang="en-GB" sz="12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21" name="TextBox 6"/>
          <p:cNvSpPr/>
          <p:nvPr/>
        </p:nvSpPr>
        <p:spPr>
          <a:xfrm>
            <a:off x="6544655" y="2123099"/>
            <a:ext cx="4981680" cy="33932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spcBef>
                <a:spcPts val="850"/>
              </a:spcBef>
              <a:spcAft>
                <a:spcPts val="850"/>
              </a:spcAft>
            </a:pPr>
            <a:r>
              <a:rPr lang="en-GB" sz="1400" b="1" strike="noStrike" spc="-1" dirty="0">
                <a:solidFill>
                  <a:srgbClr val="AFCA0B"/>
                </a:solidFill>
                <a:latin typeface="Rockwell"/>
                <a:ea typeface="Calibri"/>
              </a:rPr>
              <a:t>STEP </a:t>
            </a:r>
            <a:r>
              <a:rPr lang="en-GB" sz="1400" b="1" spc="-1" dirty="0">
                <a:solidFill>
                  <a:srgbClr val="AFCA0B"/>
                </a:solidFill>
                <a:latin typeface="Rockwell"/>
                <a:ea typeface="Calibri"/>
              </a:rPr>
              <a:t>3</a:t>
            </a:r>
            <a:r>
              <a:rPr lang="en-GB" sz="1400" b="1" strike="noStrike" spc="-1" dirty="0">
                <a:solidFill>
                  <a:srgbClr val="AFCA0B"/>
                </a:solidFill>
                <a:latin typeface="Rockwell"/>
                <a:ea typeface="Calibri"/>
              </a:rPr>
              <a:t>: </a:t>
            </a:r>
            <a:r>
              <a:rPr lang="en-GB" sz="1400" strike="noStrike" spc="-1" dirty="0">
                <a:solidFill>
                  <a:srgbClr val="AFCA0B"/>
                </a:solidFill>
                <a:latin typeface="Rockwell"/>
                <a:ea typeface="Calibri"/>
              </a:rPr>
              <a:t>What are </a:t>
            </a:r>
            <a:r>
              <a:rPr lang="en-GB" sz="1400" spc="-1" dirty="0">
                <a:solidFill>
                  <a:srgbClr val="AFCA0B"/>
                </a:solidFill>
                <a:latin typeface="Rockwell"/>
                <a:ea typeface="Calibri"/>
              </a:rPr>
              <a:t>your</a:t>
            </a:r>
            <a:r>
              <a:rPr lang="en-GB" sz="1400" strike="noStrike" spc="-1" dirty="0">
                <a:solidFill>
                  <a:srgbClr val="AFCA0B"/>
                </a:solidFill>
                <a:latin typeface="Rockwell"/>
                <a:ea typeface="Calibri"/>
              </a:rPr>
              <a:t> priorities?</a:t>
            </a:r>
            <a:r>
              <a:rPr lang="en-GB" sz="1400" spc="-1" dirty="0">
                <a:solidFill>
                  <a:srgbClr val="AFCA0B"/>
                </a:solidFill>
                <a:latin typeface="Rockwell"/>
                <a:ea typeface="Calibri"/>
              </a:rPr>
              <a:t> </a:t>
            </a:r>
            <a:endParaRPr lang="en-GB" sz="1400" strike="noStrike" spc="-1" dirty="0">
              <a:solidFill>
                <a:srgbClr val="AFCA0B"/>
              </a:solidFill>
              <a:latin typeface="Rockwell"/>
            </a:endParaRPr>
          </a:p>
          <a:p>
            <a:pPr>
              <a:spcBef>
                <a:spcPts val="600"/>
              </a:spcBef>
              <a:spcAft>
                <a:spcPts val="850"/>
              </a:spcAft>
            </a:pPr>
            <a:r>
              <a:rPr lang="en-GB" sz="1200" b="1" strike="noStrike" spc="-1" dirty="0">
                <a:solidFill>
                  <a:srgbClr val="AFCB0C"/>
                </a:solidFill>
                <a:latin typeface="Calibri"/>
                <a:ea typeface="Calibri"/>
              </a:rPr>
              <a:t>a) </a:t>
            </a:r>
            <a:r>
              <a:rPr lang="en-GB" sz="1200" b="0" strike="noStrike" spc="-1" dirty="0">
                <a:solidFill>
                  <a:srgbClr val="00000A"/>
                </a:solidFill>
                <a:latin typeface="Calibri"/>
                <a:ea typeface="Calibri"/>
              </a:rPr>
              <a:t>If you have been working in sub-groups, </a:t>
            </a:r>
            <a:r>
              <a:rPr lang="en-GB" sz="1200" spc="-1">
                <a:solidFill>
                  <a:srgbClr val="00000A"/>
                </a:solidFill>
                <a:latin typeface="Calibri"/>
                <a:ea typeface="Calibri"/>
              </a:rPr>
              <a:t>feed back </a:t>
            </a:r>
            <a:r>
              <a:rPr lang="en-GB" sz="1200" b="0" strike="noStrike" spc="-1" dirty="0">
                <a:solidFill>
                  <a:srgbClr val="00000A"/>
                </a:solidFill>
                <a:latin typeface="Calibri"/>
                <a:ea typeface="Calibri"/>
              </a:rPr>
              <a:t>to the whole group.</a:t>
            </a:r>
            <a:r>
              <a:rPr lang="en-GB" sz="1200" spc="-1">
                <a:solidFill>
                  <a:srgbClr val="00000A"/>
                </a:solidFill>
                <a:latin typeface="Calibri"/>
                <a:ea typeface="Calibri"/>
              </a:rPr>
              <a:t> </a:t>
            </a:r>
            <a:endParaRPr lang="en-GB" sz="1200" b="0" strike="noStrike" spc="-1" dirty="0">
              <a:solidFill>
                <a:srgbClr val="00000A"/>
              </a:solidFill>
              <a:latin typeface="Calibri"/>
              <a:ea typeface="Calibri"/>
            </a:endParaRPr>
          </a:p>
          <a:p>
            <a:pPr>
              <a:spcBef>
                <a:spcPts val="600"/>
              </a:spcBef>
              <a:spcAft>
                <a:spcPts val="850"/>
              </a:spcAft>
            </a:pPr>
            <a:r>
              <a:rPr lang="en-GB" sz="1200" b="1" spc="-1" dirty="0">
                <a:solidFill>
                  <a:srgbClr val="AFCB0C"/>
                </a:solidFill>
                <a:latin typeface="Calibri"/>
                <a:ea typeface="Calibri"/>
              </a:rPr>
              <a:t>b) </a:t>
            </a:r>
            <a:r>
              <a:rPr lang="en-GB" sz="1200" spc="-1" dirty="0">
                <a:solidFill>
                  <a:srgbClr val="0D0D0D"/>
                </a:solidFill>
                <a:latin typeface="Calibri"/>
                <a:ea typeface="Calibri"/>
              </a:rPr>
              <a:t>Highlight the challenges from </a:t>
            </a:r>
            <a:r>
              <a:rPr lang="en-GB" sz="1200" spc="-1" dirty="0">
                <a:solidFill>
                  <a:srgbClr val="00000A"/>
                </a:solidFill>
                <a:latin typeface="Calibri"/>
                <a:ea typeface="Calibri"/>
              </a:rPr>
              <a:t>across the four worksheets </a:t>
            </a:r>
            <a:r>
              <a:rPr lang="en-GB" sz="1200" spc="-1" dirty="0">
                <a:solidFill>
                  <a:srgbClr val="0D0D0D"/>
                </a:solidFill>
                <a:latin typeface="Calibri"/>
                <a:ea typeface="Calibri"/>
              </a:rPr>
              <a:t>that you want to take forward.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lang="en-GB" sz="1200" b="0" strike="noStrike" spc="-1" dirty="0">
                <a:solidFill>
                  <a:srgbClr val="00000A"/>
                </a:solidFill>
                <a:latin typeface="Calibri"/>
                <a:ea typeface="Calibri"/>
              </a:rPr>
              <a:t>We recommend taking forward no more than eight.</a:t>
            </a:r>
            <a:r>
              <a:rPr lang="en-GB" sz="1200" spc="-1" dirty="0">
                <a:solidFill>
                  <a:srgbClr val="00000A"/>
                </a:solidFill>
                <a:latin typeface="Calibri"/>
                <a:ea typeface="Calibri"/>
              </a:rPr>
              <a:t> </a:t>
            </a:r>
          </a:p>
          <a:p>
            <a:pPr marL="171450" indent="-171450">
              <a:spcBef>
                <a:spcPts val="600"/>
              </a:spcBef>
              <a:spcAft>
                <a:spcPts val="850"/>
              </a:spcAft>
              <a:buFont typeface="Arial" panose="020B0604020202020204" pitchFamily="34" charset="0"/>
              <a:buChar char="•"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Calibri"/>
                <a:ea typeface="Calibri"/>
              </a:rPr>
              <a:t>For example, you might conclude that some changes are expensive or are perhaps less popular, but you still believe them to be essential. </a:t>
            </a:r>
          </a:p>
          <a:p>
            <a:pPr>
              <a:spcBef>
                <a:spcPts val="600"/>
              </a:spcBef>
              <a:spcAft>
                <a:spcPts val="850"/>
              </a:spcAft>
            </a:pPr>
            <a:r>
              <a:rPr lang="en-GB" sz="1200" b="1" spc="-1" dirty="0">
                <a:solidFill>
                  <a:srgbClr val="AFCB0C"/>
                </a:solidFill>
                <a:latin typeface="Calibri"/>
                <a:ea typeface="Calibri"/>
              </a:rPr>
              <a:t>c) </a:t>
            </a:r>
            <a:r>
              <a:rPr lang="en-GB" sz="1200" b="1" spc="-1" dirty="0">
                <a:solidFill>
                  <a:srgbClr val="00000A"/>
                </a:solidFill>
                <a:latin typeface="Calibri"/>
                <a:ea typeface="Calibri"/>
              </a:rPr>
              <a:t>Write up the challenges you have agreed to focus on in the Climate Activation Framework.</a:t>
            </a:r>
          </a:p>
          <a:p>
            <a:pPr algn="ctr">
              <a:spcBef>
                <a:spcPts val="1200"/>
              </a:spcBef>
            </a:pPr>
            <a:r>
              <a:rPr lang="en-GB" sz="1600" b="1" spc="-1" dirty="0">
                <a:solidFill>
                  <a:srgbClr val="ED6898"/>
                </a:solidFill>
                <a:latin typeface="Rockwell"/>
                <a:ea typeface="Calibri"/>
              </a:rPr>
              <a:t>Congratulations</a:t>
            </a:r>
            <a:r>
              <a:rPr lang="en-GB" sz="1600" spc="-1" dirty="0">
                <a:solidFill>
                  <a:srgbClr val="ED6898"/>
                </a:solidFill>
                <a:latin typeface="Rockwell"/>
                <a:ea typeface="Calibri"/>
              </a:rPr>
              <a:t> on all your work so far. </a:t>
            </a:r>
          </a:p>
          <a:p>
            <a:pPr algn="ctr">
              <a:spcBef>
                <a:spcPts val="600"/>
              </a:spcBef>
            </a:pPr>
            <a:r>
              <a:rPr lang="en-GB" sz="1600" spc="-1" dirty="0">
                <a:solidFill>
                  <a:srgbClr val="ED6898"/>
                </a:solidFill>
                <a:latin typeface="Rockwell"/>
                <a:ea typeface="Calibri"/>
              </a:rPr>
              <a:t>You can now start </a:t>
            </a:r>
            <a:r>
              <a:rPr lang="en-GB" sz="1600" u="sng" spc="-1" dirty="0">
                <a:solidFill>
                  <a:srgbClr val="ED6898"/>
                </a:solidFill>
                <a:latin typeface="Rockwell"/>
                <a:ea typeface="Calibri"/>
                <a:hlinkClick r:id="rId3"/>
              </a:rPr>
              <a:t>Activity 3</a:t>
            </a:r>
            <a:r>
              <a:rPr lang="en-GB" sz="1600" spc="-1" dirty="0">
                <a:solidFill>
                  <a:srgbClr val="ED6898"/>
                </a:solidFill>
                <a:latin typeface="Rockwell"/>
                <a:ea typeface="Calibri"/>
              </a:rPr>
              <a:t>!</a:t>
            </a:r>
          </a:p>
          <a:p>
            <a:pPr>
              <a:spcAft>
                <a:spcPts val="850"/>
              </a:spcAft>
            </a:pPr>
            <a:endParaRPr lang="en-GB" sz="1200" b="0" strike="noStrike" spc="-1" dirty="0">
              <a:latin typeface="Arial"/>
            </a:endParaRPr>
          </a:p>
        </p:txBody>
      </p:sp>
      <p:pic>
        <p:nvPicPr>
          <p:cNvPr id="5" name="Picture 4" descr="A person and person standing next to each other&#10;&#10;Description automatically generated with medium confidence">
            <a:extLst>
              <a:ext uri="{FF2B5EF4-FFF2-40B4-BE49-F238E27FC236}">
                <a16:creationId xmlns:a16="http://schemas.microsoft.com/office/drawing/2014/main" id="{8A3D6036-4E10-D742-E92A-8C3395536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97" y="4212754"/>
            <a:ext cx="2532566" cy="25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Table 24"/>
          <p:cNvGraphicFramePr/>
          <p:nvPr>
            <p:extLst>
              <p:ext uri="{D42A27DB-BD31-4B8C-83A1-F6EECF244321}">
                <p14:modId xmlns:p14="http://schemas.microsoft.com/office/powerpoint/2010/main" val="570225706"/>
              </p:ext>
            </p:extLst>
          </p:nvPr>
        </p:nvGraphicFramePr>
        <p:xfrm>
          <a:off x="452582" y="873126"/>
          <a:ext cx="11037454" cy="5901437"/>
        </p:xfrm>
        <a:graphic>
          <a:graphicData uri="http://schemas.openxmlformats.org/drawingml/2006/table">
            <a:tbl>
              <a:tblPr/>
              <a:tblGrid>
                <a:gridCol w="259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54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05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spc="-1">
                          <a:latin typeface="Calibri"/>
                          <a:cs typeface="Calibri"/>
                        </a:rPr>
                        <a:t>Write the climate action you are working on here:</a:t>
                      </a:r>
                      <a:endParaRPr lang="en-GB" sz="1100" b="0" strike="noStrike" spc="-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GB" sz="110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100" b="0" strike="noStrike" spc="-1">
                        <a:latin typeface="Arial"/>
                      </a:endParaRPr>
                    </a:p>
                  </a:txBody>
                  <a:tcPr marL="7200" marR="7200">
                    <a:lnL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692869"/>
                  </a:ext>
                </a:extLst>
              </a:tr>
              <a:tr h="4500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STEP 1</a:t>
                      </a:r>
                      <a:endParaRPr lang="en-GB" sz="1100" b="1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Questions to investigate</a:t>
                      </a:r>
                      <a:endParaRPr lang="en-GB" sz="1200" b="0" strike="noStrike" spc="-1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1" strike="noStrike" spc="-1">
                          <a:solidFill>
                            <a:srgbClr val="AFCB0C"/>
                          </a:solidFill>
                          <a:latin typeface="Calibri"/>
                          <a:ea typeface="Verdana"/>
                        </a:rPr>
                        <a:t>STEP 2</a:t>
                      </a:r>
                      <a:endParaRPr lang="en-GB" sz="1200" b="1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AFCB0C"/>
                          </a:solidFill>
                          <a:latin typeface="Calibri"/>
                          <a:ea typeface="Verdana"/>
                        </a:rPr>
                        <a:t>What are the challenges?</a:t>
                      </a:r>
                      <a:endParaRPr lang="en-GB" sz="1200" b="0" strike="noStrike" spc="-1">
                        <a:latin typeface="Arial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2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Ta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ke time to read the questions in this first column.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Then decide and tick Yes, Maybe or No for each in relation to your specific action.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If you have time, make a note of why you made this decision.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chemeClr val="tx1"/>
                          </a:solidFill>
                          <a:latin typeface="Calibri"/>
                          <a:ea typeface="Verdana"/>
                        </a:rPr>
                        <a:t>Where you have ticked 'No' or 'Maybe’ note what needs to change.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For example, “students need to better understand why eating less meat is good for the environment.”</a:t>
                      </a:r>
                      <a:endParaRPr lang="en-GB" sz="1050" b="0" strike="noStrike" spc="-1">
                        <a:solidFill>
                          <a:schemeClr val="tx1"/>
                        </a:solidFill>
                        <a:latin typeface="Calibri"/>
                        <a:ea typeface="Verdana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For the target audience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(e.g. students/staff/our school...)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Yes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everything is in place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Maybe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some 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No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 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Does everyone 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know how to do the action</a:t>
                      </a:r>
                      <a:r>
                        <a:rPr lang="en-GB" sz="1050" b="0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?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For instance, do they know what they need to recycle?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Does everyone 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understand why the action is important?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For instance, the part it plays in sustaining the environment, or the amount of carbon that can be saved.</a:t>
                      </a:r>
                      <a:r>
                        <a:rPr lang="en-GB" sz="1050" b="1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 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Do they 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have the skills, if they're needed, to carry out the action</a:t>
                      </a:r>
                      <a:r>
                        <a:rPr lang="en-GB" sz="1050" b="0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?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For instance, can they ride a bike? 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1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Do they know 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how this action can also be good for other important things</a:t>
                      </a:r>
                      <a:r>
                        <a:rPr lang="en-GB" sz="1050" b="0" strike="noStrike" spc="-1" dirty="0">
                          <a:solidFill>
                            <a:srgbClr val="0070C0"/>
                          </a:solidFill>
                          <a:latin typeface="Calibri Light"/>
                        </a:rPr>
                        <a:t>?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Light"/>
                        </a:rPr>
                        <a:t>For instance, saving money, being healthy, good for mental health, making the school a nicer environment (known as co-benefits).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30" name="TextBox 10"/>
          <p:cNvSpPr/>
          <p:nvPr/>
        </p:nvSpPr>
        <p:spPr>
          <a:xfrm>
            <a:off x="907920" y="344160"/>
            <a:ext cx="9942120" cy="369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trike="noStrike" spc="-1">
                <a:solidFill>
                  <a:srgbClr val="AFCA0B"/>
                </a:solidFill>
                <a:uFillTx/>
                <a:latin typeface="Rockwell" panose="02060603020205020403" pitchFamily="18" charset="0"/>
                <a:ea typeface="Verdana"/>
                <a:cs typeface="Calibri" panose="020F0502020204030204" pitchFamily="34" charset="0"/>
              </a:rPr>
              <a:t>Capability</a:t>
            </a:r>
            <a:r>
              <a:rPr lang="en-GB" strike="noStrike" spc="-1">
                <a:solidFill>
                  <a:srgbClr val="AFCA0B"/>
                </a:solidFill>
                <a:latin typeface="Rockwell" panose="02060603020205020403" pitchFamily="18" charset="0"/>
                <a:ea typeface="Verdana"/>
                <a:cs typeface="Calibri" panose="020F0502020204030204" pitchFamily="34" charset="0"/>
              </a:rPr>
              <a:t>: </a:t>
            </a:r>
            <a:r>
              <a:rPr lang="en-GB" b="0" strike="noStrike" spc="-1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Verdana"/>
                <a:cs typeface="Calibri" panose="020F0502020204030204" pitchFamily="34" charset="0"/>
              </a:rPr>
              <a:t>What do people need to know and understand?</a:t>
            </a:r>
            <a:endParaRPr lang="en-GB" b="0" strike="noStrike" spc="-1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231" name="TextBox 1"/>
          <p:cNvSpPr/>
          <p:nvPr/>
        </p:nvSpPr>
        <p:spPr>
          <a:xfrm>
            <a:off x="11693160" y="6463440"/>
            <a:ext cx="352080" cy="269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pc="-1">
                <a:solidFill>
                  <a:srgbClr val="AFCA0B"/>
                </a:solidFill>
                <a:latin typeface="Rockwell"/>
              </a:rPr>
              <a:t>4</a:t>
            </a:r>
            <a:endParaRPr lang="en-GB" sz="1100" b="0" strike="noStrike" spc="-1"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371520" y="235340"/>
            <a:ext cx="536040" cy="46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24"/>
          <p:cNvGraphicFramePr/>
          <p:nvPr>
            <p:extLst>
              <p:ext uri="{D42A27DB-BD31-4B8C-83A1-F6EECF244321}">
                <p14:modId xmlns:p14="http://schemas.microsoft.com/office/powerpoint/2010/main" val="590730784"/>
              </p:ext>
            </p:extLst>
          </p:nvPr>
        </p:nvGraphicFramePr>
        <p:xfrm>
          <a:off x="372960" y="867327"/>
          <a:ext cx="10895406" cy="5519913"/>
        </p:xfrm>
        <a:graphic>
          <a:graphicData uri="http://schemas.openxmlformats.org/drawingml/2006/table">
            <a:tbl>
              <a:tblPr/>
              <a:tblGrid>
                <a:gridCol w="297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0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99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spc="-1">
                          <a:latin typeface="Calibri"/>
                          <a:cs typeface="Calibri"/>
                        </a:rPr>
                        <a:t>Write the climate action you are working on here</a:t>
                      </a:r>
                      <a:r>
                        <a:rPr lang="en-GB" sz="1000" i="1" spc="-1">
                          <a:latin typeface="Calibri"/>
                          <a:cs typeface="Calibri"/>
                        </a:rPr>
                        <a:t>:</a:t>
                      </a:r>
                      <a:endParaRPr lang="en-GB" sz="1000" b="0" strike="noStrike" spc="-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100" b="0" strike="noStrike" spc="-1">
                        <a:latin typeface="Arial"/>
                      </a:endParaRPr>
                    </a:p>
                  </a:txBody>
                  <a:tcPr marL="7200" marR="7200">
                    <a:lnL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011639"/>
                  </a:ext>
                </a:extLst>
              </a:tr>
              <a:tr h="41099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STEP 1</a:t>
                      </a:r>
                      <a:endParaRPr lang="en-GB" sz="1100" b="1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Questions to investigate</a:t>
                      </a:r>
                      <a:endParaRPr lang="en-GB" sz="1200" b="0" strike="noStrike" spc="-1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STEP 2</a:t>
                      </a:r>
                      <a:endParaRPr kumimoji="0" lang="en-GB" sz="1200" b="1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1200" b="0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What are the challenges?</a:t>
                      </a:r>
                      <a:endParaRPr kumimoji="0" lang="en-GB" sz="1200" b="0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Ta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ke time to read the questions in this first column.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Then decide and tick Yes, Maybe or No for each in relation to your specific action.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If you have time, make a note of why you made this decision.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chemeClr val="tx1"/>
                          </a:solidFill>
                          <a:latin typeface="Calibri"/>
                          <a:ea typeface="Verdana"/>
                        </a:rPr>
                        <a:t>Where you have ticked 'No' or 'Maybe’ note what needs to change.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For example, “We need 10 new recycling bins.”</a:t>
                      </a:r>
                      <a:endParaRPr lang="en-GB" sz="1050" b="0" strike="noStrike" spc="-1">
                        <a:solidFill>
                          <a:schemeClr val="tx1"/>
                        </a:solidFill>
                        <a:latin typeface="Calibri"/>
                        <a:ea typeface="Verdana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For the target audience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(e.g. students/staff/our school...)</a:t>
                      </a:r>
                      <a:endParaRPr lang="en-GB" sz="105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Yes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everything is in place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Maybe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some 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No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 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Do we have</a:t>
                      </a:r>
                      <a:r>
                        <a:rPr lang="en-GB" sz="105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 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the equipment, structures and resources</a:t>
                      </a:r>
                      <a:r>
                        <a:rPr lang="en-GB" sz="1050" b="0" strike="noStrike" spc="-1" dirty="0">
                          <a:solidFill>
                            <a:srgbClr val="AFCB0C"/>
                          </a:solidFill>
                          <a:latin typeface="Calibri"/>
                          <a:ea typeface="Verdana"/>
                        </a:rPr>
                        <a:t> </a:t>
                      </a: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we need?</a:t>
                      </a:r>
                      <a:r>
                        <a:rPr lang="en-GB" sz="105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 </a:t>
                      </a: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And are they easy to use?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</a:t>
                      </a: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are enough recycling bins available? Can people easily access them? 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Can everyone 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afford to do the action?</a:t>
                      </a:r>
                      <a:r>
                        <a:rPr lang="en-GB" sz="1050" b="1" strike="noStrike" spc="-1" dirty="0">
                          <a:solidFill>
                            <a:srgbClr val="AFCB0C"/>
                          </a:solidFill>
                          <a:latin typeface="Calibri"/>
                          <a:ea typeface="Verdana"/>
                        </a:rPr>
                        <a:t>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</a:t>
                      </a: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can they afford to use the bus?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Is there</a:t>
                      </a:r>
                      <a:r>
                        <a:rPr lang="en-GB" sz="105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 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enough time to do the action?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</a:t>
                      </a: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do they have time to cycle to school or sort their waste into relevant bins?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Are there </a:t>
                      </a: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physical reminders (signposting) to encourage everyone to carry out the action?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</a:t>
                      </a: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are there posters at strategic times or places, such as next to recycling bins? </a:t>
                      </a: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25" name="Group 11"/>
          <p:cNvGrpSpPr/>
          <p:nvPr/>
        </p:nvGrpSpPr>
        <p:grpSpPr>
          <a:xfrm>
            <a:off x="371520" y="269640"/>
            <a:ext cx="10407960" cy="449612"/>
            <a:chOff x="371520" y="269640"/>
            <a:chExt cx="10407960" cy="449612"/>
          </a:xfrm>
        </p:grpSpPr>
        <p:pic>
          <p:nvPicPr>
            <p:cNvPr id="226" name="Picture 26" descr="A picture containing text, sign, vector graphics&#10;&#10;Description automatically generated"/>
            <p:cNvPicPr/>
            <p:nvPr/>
          </p:nvPicPr>
          <p:blipFill>
            <a:blip r:embed="rId2"/>
            <a:stretch/>
          </p:blipFill>
          <p:spPr>
            <a:xfrm>
              <a:off x="371520" y="269640"/>
              <a:ext cx="507240" cy="40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7" name="TextBox 10"/>
            <p:cNvSpPr/>
            <p:nvPr/>
          </p:nvSpPr>
          <p:spPr>
            <a:xfrm>
              <a:off x="837360" y="349920"/>
              <a:ext cx="9942120" cy="3693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>
                <a:lnSpc>
                  <a:spcPct val="100000"/>
                </a:lnSpc>
                <a:buNone/>
                <a:tabLst>
                  <a:tab pos="0" algn="l"/>
                </a:tabLst>
              </a:pPr>
              <a:r>
                <a:rPr lang="en-GB" strike="noStrike" spc="-1">
                  <a:solidFill>
                    <a:srgbClr val="AFCA0B"/>
                  </a:solidFill>
                  <a:uFillTx/>
                  <a:latin typeface="Rockwell" panose="02060603020205020403" pitchFamily="18" charset="0"/>
                  <a:ea typeface="Verdana"/>
                </a:rPr>
                <a:t>Opportunity</a:t>
              </a:r>
              <a:r>
                <a:rPr lang="en-GB" strike="noStrike" spc="-1">
                  <a:solidFill>
                    <a:srgbClr val="AFCA0B"/>
                  </a:solidFill>
                  <a:latin typeface="Rockwell" panose="02060603020205020403" pitchFamily="18" charset="0"/>
                  <a:ea typeface="Verdana"/>
                </a:rPr>
                <a:t>: </a:t>
              </a:r>
              <a:r>
                <a:rPr lang="en-GB" sz="1600" strike="noStrike" spc="-1">
                  <a:solidFill>
                    <a:schemeClr val="bg2">
                      <a:lumMod val="25000"/>
                    </a:schemeClr>
                  </a:solidFill>
                  <a:latin typeface="Rockwell" panose="02060603020205020403" pitchFamily="18" charset="0"/>
                  <a:ea typeface="Verdana"/>
                </a:rPr>
                <a:t>What needs to be in place such as equipment, time, resources?</a:t>
              </a:r>
              <a:endParaRPr lang="en-GB" sz="1600" strike="noStrike" spc="-1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</a:endParaRPr>
            </a:p>
          </p:txBody>
        </p:sp>
      </p:grpSp>
      <p:sp>
        <p:nvSpPr>
          <p:cNvPr id="228" name="TextBox 1"/>
          <p:cNvSpPr/>
          <p:nvPr/>
        </p:nvSpPr>
        <p:spPr>
          <a:xfrm>
            <a:off x="11693160" y="6463440"/>
            <a:ext cx="352080" cy="2690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pc="-1">
                <a:solidFill>
                  <a:srgbClr val="AFCA0B"/>
                </a:solidFill>
                <a:latin typeface="Rockwell"/>
              </a:rPr>
              <a:t>5</a:t>
            </a:r>
            <a:endParaRPr lang="en-GB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Table 24"/>
          <p:cNvGraphicFramePr/>
          <p:nvPr>
            <p:extLst>
              <p:ext uri="{D42A27DB-BD31-4B8C-83A1-F6EECF244321}">
                <p14:modId xmlns:p14="http://schemas.microsoft.com/office/powerpoint/2010/main" val="488852045"/>
              </p:ext>
            </p:extLst>
          </p:nvPr>
        </p:nvGraphicFramePr>
        <p:xfrm>
          <a:off x="372959" y="881156"/>
          <a:ext cx="11043185" cy="5436740"/>
        </p:xfrm>
        <a:graphic>
          <a:graphicData uri="http://schemas.openxmlformats.org/drawingml/2006/table">
            <a:tbl>
              <a:tblPr/>
              <a:tblGrid>
                <a:gridCol w="2625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000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b="0" i="1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the climate action you are working on here:</a:t>
                      </a: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100" b="0" strike="noStrike" spc="-1">
                        <a:latin typeface="Arial"/>
                      </a:endParaRPr>
                    </a:p>
                  </a:txBody>
                  <a:tcPr marL="7200" marR="7200">
                    <a:lnL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33506"/>
                  </a:ext>
                </a:extLst>
              </a:tr>
              <a:tr h="405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STEP 1</a:t>
                      </a:r>
                      <a:endParaRPr lang="en-GB" sz="1100" b="1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Questions to investigate</a:t>
                      </a:r>
                      <a:endParaRPr lang="en-GB" sz="1200" b="0" strike="noStrike" spc="-1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STEP 2</a:t>
                      </a:r>
                      <a:endParaRPr kumimoji="0" lang="en-GB" sz="1200" b="1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1200" b="0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What are the challenges?</a:t>
                      </a:r>
                      <a:endParaRPr kumimoji="0" lang="en-GB" sz="1200" b="0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Ta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ke time to read the questions in this first column.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Then decide and tick Yes, Maybe or No for each in relation to your specific action.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If you have time, make a note of why you made this decision.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chemeClr val="tx1"/>
                          </a:solidFill>
                          <a:latin typeface="Calibri"/>
                          <a:ea typeface="Verdana"/>
                        </a:rPr>
                        <a:t>Where you have ticked 'No' or 'Maybe’ note what needs to change.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For example, “more support is needed from senior leaders and catering staff to help reduce food waste.”</a:t>
                      </a:r>
                      <a:endParaRPr lang="en-GB" sz="1050" b="0" i="1" strike="noStrike" spc="-1">
                        <a:latin typeface="Arial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For the target audience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(e.g. students/staff/our school...)</a:t>
                      </a:r>
                      <a:endParaRPr lang="en-GB" sz="105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Yes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everything is in place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Maybe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some 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No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 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GB" sz="1050" b="1" strike="noStrike" spc="-1" dirty="0">
                          <a:solidFill>
                            <a:srgbClr val="0070C0"/>
                          </a:solidFill>
                          <a:latin typeface="Calibri "/>
                          <a:ea typeface="Verdana"/>
                        </a:rPr>
                        <a:t>Is our action going to be acceptable?</a:t>
                      </a:r>
                      <a:r>
                        <a:rPr lang="en-GB" sz="1050" b="1" strike="noStrike" spc="-1" dirty="0">
                          <a:solidFill>
                            <a:srgbClr val="AFCB0C"/>
                          </a:solidFill>
                          <a:latin typeface="Calibri "/>
                          <a:ea typeface="Verdana"/>
                        </a:rPr>
                        <a:t> 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 dirty="0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is it seen as a normal thing to do? Are there lots of people doing the action?</a:t>
                      </a:r>
                      <a:endParaRPr lang="en-GB" sz="105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Will it be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 "/>
                          <a:ea typeface="Verdana"/>
                        </a:rPr>
                        <a:t> easy to get the support needed?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will family, friends and Senior Leaders help us make it happen?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Are there 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 "/>
                          <a:ea typeface="Verdana"/>
                        </a:rPr>
                        <a:t>people to encourage them 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to do the action?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For instance, do they have </a:t>
                      </a:r>
                      <a:r>
                        <a:rPr lang="en-GB" sz="1050" b="0" i="1" u="sng" strike="noStrike" spc="-1">
                          <a:solidFill>
                            <a:srgbClr val="000000"/>
                          </a:solidFill>
                          <a:uFillTx/>
                          <a:latin typeface="Calibri "/>
                          <a:ea typeface="Verdana"/>
                        </a:rPr>
                        <a:t>someone</a:t>
                      </a: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 "/>
                          <a:ea typeface="Verdana"/>
                        </a:rPr>
                        <a:t> to remind them to turn the lights off or buy more sustainable products?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4" name="TextBox 1"/>
          <p:cNvSpPr/>
          <p:nvPr/>
        </p:nvSpPr>
        <p:spPr>
          <a:xfrm>
            <a:off x="11693160" y="6463440"/>
            <a:ext cx="352080" cy="2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trike="noStrike" spc="-1">
                <a:solidFill>
                  <a:srgbClr val="AFCA0B"/>
                </a:solidFill>
                <a:latin typeface="Rockwell"/>
                <a:ea typeface="DejaVu Sans"/>
              </a:rPr>
              <a:t>6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236" name="TextBox 4"/>
          <p:cNvSpPr/>
          <p:nvPr/>
        </p:nvSpPr>
        <p:spPr>
          <a:xfrm>
            <a:off x="1071720" y="362408"/>
            <a:ext cx="79383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trike="noStrike" spc="-1">
                <a:solidFill>
                  <a:srgbClr val="AFCA0B"/>
                </a:solidFill>
                <a:uFillTx/>
                <a:latin typeface="Rockwell" panose="02060603020205020403" pitchFamily="18" charset="0"/>
                <a:ea typeface="Verdana"/>
              </a:rPr>
              <a:t>Community</a:t>
            </a:r>
            <a:r>
              <a:rPr lang="en-GB" strike="noStrike" spc="-1">
                <a:solidFill>
                  <a:srgbClr val="AFCA0B"/>
                </a:solidFill>
                <a:latin typeface="Rockwell" panose="02060603020205020403" pitchFamily="18" charset="0"/>
                <a:ea typeface="Verdana"/>
              </a:rPr>
              <a:t>: </a:t>
            </a:r>
            <a:r>
              <a:rPr lang="en-GB" b="0" strike="noStrike" spc="-1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Verdana"/>
              </a:rPr>
              <a:t>What support is needed from different people?</a:t>
            </a:r>
            <a:endParaRPr lang="en-GB" b="0" strike="noStrike" spc="-1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16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50E62-9370-C07A-4C69-C081249C7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0" y="197549"/>
            <a:ext cx="1053779" cy="640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Table 24"/>
          <p:cNvGraphicFramePr/>
          <p:nvPr>
            <p:extLst>
              <p:ext uri="{D42A27DB-BD31-4B8C-83A1-F6EECF244321}">
                <p14:modId xmlns:p14="http://schemas.microsoft.com/office/powerpoint/2010/main" val="4147133248"/>
              </p:ext>
            </p:extLst>
          </p:nvPr>
        </p:nvGraphicFramePr>
        <p:xfrm>
          <a:off x="372960" y="882272"/>
          <a:ext cx="11070896" cy="5478780"/>
        </p:xfrm>
        <a:graphic>
          <a:graphicData uri="http://schemas.openxmlformats.org/drawingml/2006/table">
            <a:tbl>
              <a:tblPr/>
              <a:tblGrid>
                <a:gridCol w="261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6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000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en-GB" sz="1100" b="0" i="1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the climate action you are working on here: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GB" sz="1100" b="0" i="1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GB" sz="1100" b="0" strike="noStrike" spc="-1">
                        <a:latin typeface="Arial"/>
                      </a:endParaRPr>
                    </a:p>
                  </a:txBody>
                  <a:tcPr marL="7200" marR="7200">
                    <a:lnL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737324"/>
                  </a:ext>
                </a:extLst>
              </a:tr>
              <a:tr h="405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10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STEP 1</a:t>
                      </a:r>
                      <a:endParaRPr lang="en-GB" sz="1100" b="1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Questions to investigate</a:t>
                      </a:r>
                      <a:endParaRPr lang="en-GB" sz="1200" b="0" strike="noStrike" spc="-1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STEP 2</a:t>
                      </a:r>
                      <a:endParaRPr kumimoji="0" lang="en-GB" sz="1200" b="1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1200" b="0" i="0" u="none" strike="noStrike" kern="1200" cap="none" spc="-1" normalizeH="0" baseline="0" noProof="0">
                          <a:ln>
                            <a:noFill/>
                          </a:ln>
                          <a:solidFill>
                            <a:srgbClr val="AFCB0C"/>
                          </a:solidFill>
                          <a:effectLst/>
                          <a:uLnTx/>
                          <a:uFillTx/>
                          <a:latin typeface="Calibri"/>
                          <a:ea typeface="Verdana"/>
                        </a:rPr>
                        <a:t>What are the challenges?</a:t>
                      </a:r>
                      <a:endParaRPr kumimoji="0" lang="en-GB" sz="1200" b="0" i="0" u="none" strike="noStrike" kern="1200" cap="none" spc="-1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Ta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ke time to read the questions in this first column.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Then decide and tick Yes, Maybe or No for each in relation to your specific action.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If you have time, make a note of why you made this decision.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chemeClr val="tx1"/>
                          </a:solidFill>
                          <a:latin typeface="Calibri"/>
                          <a:ea typeface="Verdana"/>
                        </a:rPr>
                        <a:t>Where you have ticked 'No' or 'Maybe’ note what needs to change.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For example, “students need to feel more positive about the amount of energy they are saving.”</a:t>
                      </a:r>
                      <a:endParaRPr lang="en-GB" sz="1050" b="0" strike="noStrike" spc="-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1" strike="noStrike" spc="-1" dirty="0">
                        <a:solidFill>
                          <a:srgbClr val="002C35"/>
                        </a:solidFill>
                        <a:latin typeface="Calibri"/>
                        <a:ea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For the target audience 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 dirty="0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(e.g. students/staff/our school...)</a:t>
                      </a:r>
                      <a:endParaRPr lang="en-GB" sz="1050" b="0" strike="noStrike" spc="-1" dirty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 dirty="0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Yes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everything is in place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Maybe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some 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1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No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2C35"/>
                          </a:solidFill>
                          <a:latin typeface="Calibri"/>
                          <a:ea typeface="Verdana"/>
                        </a:rPr>
                        <a:t> things need to change</a:t>
                      </a: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Are they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 personally motivated to get involved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 in this action?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For instance, do many say they are willing to get involved?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GB" sz="180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Do they 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feel positive about the difference </a:t>
                      </a:r>
                      <a:r>
                        <a:rPr lang="en-GB" sz="1050" b="0" strike="noStrike" spc="-1">
                          <a:solidFill>
                            <a:schemeClr val="tx1"/>
                          </a:solidFill>
                          <a:latin typeface="Calibri"/>
                          <a:ea typeface="Verdana"/>
                        </a:rPr>
                        <a:t>being </a:t>
                      </a: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made?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For instance, do they think their action will have an impact?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Do they have</a:t>
                      </a:r>
                      <a:r>
                        <a:rPr lang="en-GB" sz="1050" b="1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 incentives to do this action</a:t>
                      </a:r>
                      <a:r>
                        <a:rPr lang="en-GB" sz="1050" b="0" strike="noStrike" spc="-1">
                          <a:solidFill>
                            <a:srgbClr val="0070C0"/>
                          </a:solidFill>
                          <a:latin typeface="Calibri"/>
                          <a:ea typeface="Verdana"/>
                        </a:rPr>
                        <a:t>? 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GB" sz="1050" b="0" i="1" strike="noStrike" spc="-1">
                          <a:solidFill>
                            <a:srgbClr val="000000"/>
                          </a:solidFill>
                          <a:latin typeface="Calibri"/>
                          <a:ea typeface="Verdana"/>
                        </a:rPr>
                        <a:t>For instance, do they have rewards and competitions to encourage them to reduce energy use? </a:t>
                      </a:r>
                      <a:endParaRPr lang="en-GB" sz="105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1"/>
                        </a:spcBef>
                        <a:buNone/>
                        <a:tabLst>
                          <a:tab pos="0" algn="l"/>
                        </a:tabLst>
                      </a:pPr>
                      <a:endParaRPr lang="en-GB" sz="1050" b="0" strike="noStrike" spc="-1">
                        <a:latin typeface="Arial"/>
                      </a:endParaRPr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240">
                      <a:solidFill>
                        <a:srgbClr val="C9C9C9"/>
                      </a:solidFill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200" marR="7200">
                    <a:lnL w="12240">
                      <a:solidFill>
                        <a:srgbClr val="C9C9C9"/>
                      </a:solidFill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200" marR="720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C9C9C9"/>
                      </a:solidFill>
                    </a:lnT>
                    <a:lnB w="12240">
                      <a:solidFill>
                        <a:srgbClr val="C9C9C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8" name="TextBox 1"/>
          <p:cNvSpPr/>
          <p:nvPr/>
        </p:nvSpPr>
        <p:spPr>
          <a:xfrm>
            <a:off x="11693160" y="6463440"/>
            <a:ext cx="352080" cy="28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15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1100" b="1" strike="noStrike" spc="-1">
                <a:solidFill>
                  <a:srgbClr val="AFCA0B"/>
                </a:solidFill>
                <a:latin typeface="Rockwell"/>
                <a:ea typeface="DejaVu Sans"/>
              </a:rPr>
              <a:t>7</a:t>
            </a:r>
            <a:endParaRPr lang="en-GB" sz="1100" b="0" strike="noStrike" spc="-1">
              <a:latin typeface="Arial"/>
            </a:endParaRPr>
          </a:p>
        </p:txBody>
      </p:sp>
      <p:sp>
        <p:nvSpPr>
          <p:cNvPr id="239" name="TextBox 2"/>
          <p:cNvSpPr/>
          <p:nvPr/>
        </p:nvSpPr>
        <p:spPr>
          <a:xfrm>
            <a:off x="839880" y="365152"/>
            <a:ext cx="909828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trike="noStrike" spc="-1">
                <a:solidFill>
                  <a:srgbClr val="AFCA0B"/>
                </a:solidFill>
                <a:uFillTx/>
                <a:latin typeface="Rockwell" panose="02060603020205020403" pitchFamily="18" charset="0"/>
                <a:ea typeface="Verdana"/>
              </a:rPr>
              <a:t>Being positive: </a:t>
            </a:r>
            <a:r>
              <a:rPr lang="en-GB" b="0" strike="noStrike" spc="-1">
                <a:solidFill>
                  <a:schemeClr val="bg2">
                    <a:lumMod val="25000"/>
                  </a:schemeClr>
                </a:solidFill>
                <a:latin typeface="Rockwell" panose="02060603020205020403" pitchFamily="18" charset="0"/>
                <a:ea typeface="Verdana"/>
              </a:rPr>
              <a:t>What would help people connect positively and stay motivated? </a:t>
            </a:r>
            <a:endParaRPr lang="en-GB" b="0" strike="noStrike" spc="-1">
              <a:solidFill>
                <a:schemeClr val="bg2">
                  <a:lumMod val="25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1600" b="0" strike="noStrike" spc="-1">
              <a:latin typeface="Arial"/>
            </a:endParaRPr>
          </a:p>
        </p:txBody>
      </p:sp>
      <p:pic>
        <p:nvPicPr>
          <p:cNvPr id="240" name="Picture 5"/>
          <p:cNvPicPr/>
          <p:nvPr/>
        </p:nvPicPr>
        <p:blipFill>
          <a:blip r:embed="rId2"/>
          <a:stretch/>
        </p:blipFill>
        <p:spPr>
          <a:xfrm>
            <a:off x="371520" y="180720"/>
            <a:ext cx="491040" cy="615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BD13A9190C546982FE4DE049107B9" ma:contentTypeVersion="17" ma:contentTypeDescription="Create a new document." ma:contentTypeScope="" ma:versionID="2992139e38353a0e55e9056fceed60e0">
  <xsd:schema xmlns:xsd="http://www.w3.org/2001/XMLSchema" xmlns:xs="http://www.w3.org/2001/XMLSchema" xmlns:p="http://schemas.microsoft.com/office/2006/metadata/properties" xmlns:ns2="19593dec-0fc9-47be-8d4d-a8450ec55efd" xmlns:ns3="ce97108c-249b-41e9-ae43-8e9bfc6bf2d9" targetNamespace="http://schemas.microsoft.com/office/2006/metadata/properties" ma:root="true" ma:fieldsID="8a4d38cd8c3f1a9dd3bd39ba7429a490" ns2:_="" ns3:_="">
    <xsd:import namespace="19593dec-0fc9-47be-8d4d-a8450ec55efd"/>
    <xsd:import namespace="ce97108c-249b-41e9-ae43-8e9bfc6bf2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93dec-0fc9-47be-8d4d-a8450ec55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1b4708-6038-4663-b913-1da5452c83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7108c-249b-41e9-ae43-8e9bfc6bf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1e72a1-9019-45e5-b9bc-d7b093885e2a}" ma:internalName="TaxCatchAll" ma:showField="CatchAllData" ma:web="ce97108c-249b-41e9-ae43-8e9bfc6bf2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593dec-0fc9-47be-8d4d-a8450ec55efd">
      <Terms xmlns="http://schemas.microsoft.com/office/infopath/2007/PartnerControls"/>
    </lcf76f155ced4ddcb4097134ff3c332f>
    <TaxCatchAll xmlns="ce97108c-249b-41e9-ae43-8e9bfc6bf2d9" xsi:nil="true"/>
  </documentManagement>
</p:properties>
</file>

<file path=customXml/itemProps1.xml><?xml version="1.0" encoding="utf-8"?>
<ds:datastoreItem xmlns:ds="http://schemas.openxmlformats.org/officeDocument/2006/customXml" ds:itemID="{83E38E56-5FF6-41BE-8970-0BFAC3BD11A2}">
  <ds:schemaRefs>
    <ds:schemaRef ds:uri="19593dec-0fc9-47be-8d4d-a8450ec55efd"/>
    <ds:schemaRef ds:uri="ce97108c-249b-41e9-ae43-8e9bfc6bf2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6C0F5F-5D78-4BE7-BE2E-C5CDE22E40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CA39AD-63C8-4192-9327-BF731757EDD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e97108c-249b-41e9-ae43-8e9bfc6bf2d9"/>
    <ds:schemaRef ds:uri="19593dec-0fc9-47be-8d4d-a8450ec55ef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1649</Words>
  <Application>Microsoft Office PowerPoint</Application>
  <PresentationFormat>Widescreen</PresentationFormat>
  <Paragraphs>176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Investigating 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Cecily Etherington</dc:creator>
  <dc:description/>
  <cp:lastModifiedBy>Cecily Etherington</cp:lastModifiedBy>
  <cp:revision>3</cp:revision>
  <dcterms:created xsi:type="dcterms:W3CDTF">2022-12-05T12:41:16Z</dcterms:created>
  <dcterms:modified xsi:type="dcterms:W3CDTF">2023-10-07T13:53:18Z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0x010100607BD13A9190C546982FE4DE049107B9</vt:lpwstr>
  </property>
  <property fmtid="{D5CDD505-2E9C-101B-9397-08002B2CF9AE}" pid="3" name="MediaServiceImageTags">
    <vt:lpwstr/>
  </property>
  <property fmtid="{D5CDD505-2E9C-101B-9397-08002B2CF9AE}" pid="4" name="Notes">
    <vt:i4>5</vt:i4>
  </property>
  <property fmtid="{D5CDD505-2E9C-101B-9397-08002B2CF9AE}" pid="5" name="PresentationFormat">
    <vt:lpwstr>Widescreen</vt:lpwstr>
  </property>
  <property fmtid="{D5CDD505-2E9C-101B-9397-08002B2CF9AE}" pid="6" name="Slides">
    <vt:i4>10</vt:i4>
  </property>
</Properties>
</file>