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27" r:id="rId5"/>
    <p:sldMasterId id="2147483740" r:id="rId6"/>
    <p:sldMasterId id="2147483752" r:id="rId7"/>
  </p:sldMasterIdLst>
  <p:notesMasterIdLst>
    <p:notesMasterId r:id="rId12"/>
  </p:notesMasterIdLst>
  <p:sldIdLst>
    <p:sldId id="256" r:id="rId8"/>
    <p:sldId id="616" r:id="rId9"/>
    <p:sldId id="608" r:id="rId10"/>
    <p:sldId id="6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3409" userDrawn="1">
          <p15:clr>
            <a:srgbClr val="A4A3A4"/>
          </p15:clr>
        </p15:guide>
        <p15:guide id="3" orient="horz" pos="426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4044" userDrawn="1">
          <p15:clr>
            <a:srgbClr val="A4A3A4"/>
          </p15:clr>
        </p15:guide>
        <p15:guide id="6" pos="7151" userDrawn="1">
          <p15:clr>
            <a:srgbClr val="A4A3A4"/>
          </p15:clr>
        </p15:guide>
        <p15:guide id="7" orient="horz" pos="3680" userDrawn="1">
          <p15:clr>
            <a:srgbClr val="A4A3A4"/>
          </p15:clr>
        </p15:guide>
        <p15:guide id="8" pos="2955" userDrawn="1">
          <p15:clr>
            <a:srgbClr val="A4A3A4"/>
          </p15:clr>
        </p15:guide>
        <p15:guide id="9" orient="horz" pos="2795" userDrawn="1">
          <p15:clr>
            <a:srgbClr val="A4A3A4"/>
          </p15:clr>
        </p15:guide>
        <p15:guide id="10" orient="horz" pos="1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C9D719-63B7-F81E-A465-2FC8EA1C9EAD}" name="Cecily Etherington" initials="CE" userId="Cecily Etherington" providerId="None"/>
  <p188:author id="{66841326-A235-7E02-73D2-D6880B9F0885}" name="Rachel Shepherd" initials="RS" userId="S::rachel.shepherd@interclimate.org::927a97e8-cec5-4dca-bb4a-9c763a4edac7" providerId="AD"/>
  <p188:author id="{BD68015A-0390-CFFB-EADE-166FEBD5D897}" name="Cecily Etherington" initials="CE" userId="S::Cecily.Etherington@interclimate.org::1b8dfd97-5cd1-4b3d-8a87-ebcdd144583a" providerId="AD"/>
  <p188:author id="{B53DE075-C9F2-BB67-4074-5C2FE9EFEA63}" name="Guest User" initials="GU" userId="S::urn:spo:anon#586dea58502223204efdc8d0bc73a83e92b76d558f8b5ff19f00d1f136a29358::" providerId="AD"/>
  <p188:author id="{87ACF498-D752-45B2-B9AD-D3450CF46BBA}" name="Guest User" initials="GU" userId="S::urn:spo:anon#e9f10783a8ddcba24645cc402360eb6464e52069fc5980946820fd821feb1a6d::" providerId="AD"/>
  <p188:author id="{AEAAA0B5-F7B8-208E-791C-9453390C4AFA}" name="Michila Critchley" initials="MC" userId="S::michila.critchley@interclimate.org::e75fc015-3a47-4634-a027-d8a171b36c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B0C"/>
    <a:srgbClr val="008BD2"/>
    <a:srgbClr val="F19A0B"/>
    <a:srgbClr val="ED6898"/>
    <a:srgbClr val="9F66A8"/>
    <a:srgbClr val="009554"/>
    <a:srgbClr val="3A7FA3"/>
    <a:srgbClr val="F5FCCC"/>
    <a:srgbClr val="FFF8EB"/>
    <a:srgbClr val="F09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15CD0-5C4D-40D4-A864-93083B98EB00}" v="153" dt="2023-10-03T11:56:31.266"/>
    <p1510:client id="{81B25795-29BB-F6C2-F27C-7C51E10F994B}" v="4" dt="2023-10-03T10:24:02.980"/>
    <p1510:client id="{A63C47BA-9796-32AF-2418-F64810EC1B7C}" v="5" dt="2023-10-03T13:02:25.753"/>
    <p1510:client id="{B8F95232-D8F4-5599-E72C-DBEC36A9B4DC}" v="38" dt="2023-10-02T14:31:21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72"/>
      </p:cViewPr>
      <p:guideLst>
        <p:guide orient="horz" pos="3249"/>
        <p:guide pos="3409"/>
        <p:guide orient="horz" pos="4269"/>
        <p:guide pos="529"/>
        <p:guide pos="4044"/>
        <p:guide pos="7151"/>
        <p:guide orient="horz" pos="3680"/>
        <p:guide pos="2955"/>
        <p:guide orient="horz" pos="2795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7FE36-7F8C-43AE-A908-EDCC0C231464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1A714-E72E-46EB-B747-E91D1C620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6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0050" cy="3082925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51" name="CustomShape 1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A4CB72A-C2BC-4FBA-978A-ADEBE2E00B44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>
                <a:highlight>
                  <a:srgbClr val="FFFF00"/>
                </a:highlight>
                <a:latin typeface="Arial"/>
              </a:rPr>
              <a:t>From Qu. 23 on Excel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03C6C26-9192-40B6-9E64-47EC659F0913}" type="slidenum"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61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>
                <a:highlight>
                  <a:srgbClr val="FFFF00"/>
                </a:highlight>
                <a:latin typeface="Arial"/>
              </a:rPr>
              <a:t>From Qu. 23 on Excel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03C6C26-9192-40B6-9E64-47EC659F0913}" type="slidenum"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318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>
                <a:highlight>
                  <a:srgbClr val="FFFF00"/>
                </a:highlight>
                <a:latin typeface="Arial"/>
              </a:rPr>
              <a:t>From Qu. 23 on Excel</a:t>
            </a: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03C6C26-9192-40B6-9E64-47EC659F0913}" type="slidenum"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390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64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08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70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45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6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05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899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234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34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882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02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45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11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242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66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250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142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1FF9-57CC-0B44-FD4B-B6BB60BD4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C52CC-4288-A17E-738D-E3C61D539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1CAF6-F345-D708-40F5-D56307DF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6B25-7E88-7657-DCC4-1676D18A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408A-6BA4-CC06-0393-02E11DF0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5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8792-6501-E49A-4A1C-92BD9530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CB82-150D-297B-F1A9-82B72724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1F8E3-05D0-2410-86B9-3454C1D3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2DC59-BFE9-B88F-A72C-4BE0C633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FAF83-A524-B9C6-17BD-8EF98E2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6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1041-1865-4612-D272-07AC3A93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45118-8B1F-FC53-248D-D950F8C80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B5B08-25B9-97E2-1061-E67C0BC0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DA5D9-FA99-C277-FF9E-25ED9307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BDC2-D906-2B8F-BD60-85A37016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07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0A0A-1726-A910-B96E-43C92DBE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EF4C-DB27-7CAD-1C82-3649E8B58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38B60-297F-3102-C876-C1AE32353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B30BB-17A3-545C-90F7-E8919DB3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7DEE8-C7EB-3AC4-A70A-D96B54C2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0A5A-D1E6-F519-4009-8830D68A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18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0821-4C5A-AADF-89CC-F80DB89F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3B177-483C-EC20-932E-162A079A6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CF751-275F-62B2-2498-E378BC6DE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42384-3034-06B7-ED8D-F2D36F02C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3481B-0C3D-1E06-B24A-3E8AA8538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7408C-0C1D-C88B-F98A-FA13276D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39B37-2E67-424E-D24F-0F89DB90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8AF87-0BB3-DB9B-C87F-80C8C6A8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594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C148-47AC-E6C2-F83F-3A23024A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3B421-46DE-3179-602A-7F719140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0E98B-1760-4670-C775-A59068A3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493E4-00DE-5C99-3972-6F333EE2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3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75201-56C2-1882-C916-2B7DE159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45E2-E6D0-56A3-2037-73B64FAD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6AA08-F614-5E0E-643F-C6076213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0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A1FA-19E9-98D5-31AA-2EDC4782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742D-3C57-5ED7-F49B-3A62238E4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3BC3-468B-959B-D193-CDC8E0DB6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177E2-BDCB-DB95-3A5E-E31C1F20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0FF26-6232-9052-C784-870862C9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32122-7C45-DBD7-822B-42B2D09E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6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FF2D-6021-D157-EF76-CC2EA430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3458A-95C5-AB3E-97B6-4B5F46017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758EB-588D-3A2A-34E6-177A0E09D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F6D26-797C-6C86-05C2-7BA27391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720A5-ECC3-8481-9619-152F0302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5F806-620E-ABE3-2C80-34BDC26A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1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217B-85F0-14CE-0CF6-6A66A0F7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6F5AB-10CA-8CBB-AEF6-F574F19B4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F0AA7-ADAA-EF29-888D-A7D7A172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3E9C0-DF83-0442-04C8-45B6DBA3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4C9E-6392-82E7-3BA3-F2FB8C5C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96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21001-A431-0A26-EFEE-67825CDDB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A1D9C-8D0A-9B75-6F96-036644303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9009-BBD0-D735-A056-06156DE1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AF8A2-514E-D74A-AB8E-345D89FF298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7E27-1056-DAD0-FAD2-7FD9D0BD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842B-2B66-FC22-363E-4E3A556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21DEC5-5D7E-764B-9883-A4FE6231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8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8418-F288-3E5A-AD6A-E0E1B6432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69C44-9B3B-3D11-4BD4-74EC62B18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45EF8-C37A-35A5-D36F-9FE1A11F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DF3B-00A2-CC12-B331-7213CE78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B4354-C83B-32C9-73FE-E2EEA3BE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B65DF-E21D-A3A5-3F12-BDA9D01AC5D1}"/>
              </a:ext>
            </a:extLst>
          </p:cNvPr>
          <p:cNvSpPr txBox="1"/>
          <p:nvPr userDrawn="1"/>
        </p:nvSpPr>
        <p:spPr>
          <a:xfrm>
            <a:off x="6014720" y="335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8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3D98-0EB0-3DB6-AE6B-03A91CCE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5051-8016-A2B2-88DB-6D508DF9B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B4326-A603-EAB6-F237-D9D4CD3C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3091-9252-40A5-8015-45B82D9F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11D5-2069-104B-E1FD-6D1E47A3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8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5C4C-2E61-8326-3E98-7C746197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ADD9-FAFC-FB42-FBFE-2B4451C1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AA202-9BE9-55DF-478F-956542C0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50D0F-CB34-1E96-6FD7-5F226A79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BF8B-DF9C-81BE-9D56-A9B106DB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84E0-EA7F-B87A-81BE-CC807D86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2AD4-B71C-676F-F649-575C851B2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A5DCB-0EA1-5D68-FA44-CA84C9B2F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E6B5F-5DDA-1C2B-6830-22B042C8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A460D-032C-DFE9-A3B5-FC740383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65C63-9A53-9BF5-8587-D25A6A44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550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7DEB-E01B-F0BD-7963-7C39566D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5CE0E-9B23-3479-C8A3-6D7FFE2D1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3553F-4595-F428-BF91-899A4D111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826AB-5E99-650D-336D-DDF38BD6A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2D24F-3192-387D-4DBD-961D9AC8B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85AC00-AEE8-146C-3826-6A4D35AE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F9DB3-150A-0E95-0427-C9FC1FF0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8F92E-0AAE-53CA-3F3B-8D0BCB3F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3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C87A-A57B-7142-9F76-AC954F52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CE2D5-183A-6280-331A-FE6948B3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DF3F4-DC97-AC08-EB43-47AC7F05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71ADF-6FFF-1228-5689-75688071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0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559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3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F661-47B1-7739-0CBB-54C86814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C21B-9214-F9B7-A058-B29F176D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7DBFB-2E43-1014-907F-15B763F31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242DC-998D-B30C-6A1B-C99F4B57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553E-C499-5C61-8E60-A6BAED27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CEA7A-F10E-4693-4852-EDC39030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1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3FD9-8546-4910-4D70-97285B4D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5BB21-2FE5-E51D-FF51-BA970FB2A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2468F-758E-68F2-479E-2ED5DF4B4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15095-68EE-66EC-60A7-BEDA28C9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27A6E-724B-688E-EA01-C54704BA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525E9-0303-82F3-FC7B-E9010A63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54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0653-E49C-07A7-741E-23B14A8E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F6A93-E24D-2913-0A40-F31D8D5A6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0978-D839-8F44-D0B0-DBC2244E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78A65-9278-3773-EB4A-856A6DB6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772D-4FE0-97F6-AA97-569F0A6F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7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CF544-D2EC-7F69-3982-676973C92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26F39-1ABA-DDC2-8084-61C1EA17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8A39F-1F10-D11B-16CD-0D87D42D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2A2FB-C25E-C14C-88A8-B070741C8E2A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4B95-5D81-0AFD-DC88-16B858A3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514B-E9E8-D997-7C40-703C98F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D3AF-B32C-0645-8997-E639F92D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63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2720" cy="613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52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53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66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92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A picture containing diagram&#10;&#10;Description automatically generated"/>
          <p:cNvPicPr/>
          <p:nvPr/>
        </p:nvPicPr>
        <p:blipFill>
          <a:blip r:embed="rId14"/>
          <a:srcRect l="35649" r="11559" b="11300"/>
          <a:stretch/>
        </p:blipFill>
        <p:spPr>
          <a:xfrm>
            <a:off x="4343400" y="-219600"/>
            <a:ext cx="6430320" cy="6082560"/>
          </a:xfrm>
          <a:prstGeom prst="rect">
            <a:avLst/>
          </a:prstGeom>
          <a:ln w="0">
            <a:noFill/>
          </a:ln>
        </p:spPr>
      </p:pic>
      <p:grpSp>
        <p:nvGrpSpPr>
          <p:cNvPr id="16" name="Group 3"/>
          <p:cNvGrpSpPr/>
          <p:nvPr/>
        </p:nvGrpSpPr>
        <p:grpSpPr>
          <a:xfrm>
            <a:off x="496800" y="5642640"/>
            <a:ext cx="3517920" cy="623880"/>
            <a:chOff x="496800" y="5642640"/>
            <a:chExt cx="3517920" cy="623880"/>
          </a:xfrm>
        </p:grpSpPr>
        <p:sp>
          <p:nvSpPr>
            <p:cNvPr id="2" name="Subtitle 13"/>
            <p:cNvSpPr/>
            <p:nvPr/>
          </p:nvSpPr>
          <p:spPr>
            <a:xfrm>
              <a:off x="496800" y="5642640"/>
              <a:ext cx="3517920" cy="36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en-US" sz="1400" b="0" strike="noStrike" spc="-1">
                  <a:solidFill>
                    <a:srgbClr val="000000"/>
                  </a:solidFill>
                  <a:latin typeface="Rockwell"/>
                  <a:ea typeface="Roboto"/>
                </a:rPr>
                <a:t>Interclimate.org.uk</a:t>
              </a:r>
              <a:endParaRPr lang="en-GB" sz="1400" b="0" strike="noStrike" spc="-1">
                <a:latin typeface="Arial"/>
              </a:endParaRPr>
            </a:p>
          </p:txBody>
        </p:sp>
        <p:sp>
          <p:nvSpPr>
            <p:cNvPr id="3" name="Subtitle 13"/>
            <p:cNvSpPr/>
            <p:nvPr/>
          </p:nvSpPr>
          <p:spPr>
            <a:xfrm>
              <a:off x="768240" y="5905440"/>
              <a:ext cx="3219840" cy="36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buNone/>
                <a:tabLst>
                  <a:tab pos="0" algn="l"/>
                </a:tabLst>
              </a:pPr>
              <a:r>
                <a:rPr lang="en-US" sz="1400" b="0" strike="noStrike" spc="-1">
                  <a:solidFill>
                    <a:srgbClr val="000000"/>
                  </a:solidFill>
                  <a:latin typeface="Rockwell"/>
                  <a:ea typeface="Roboto"/>
                </a:rPr>
                <a:t>@InterClimate</a:t>
              </a:r>
              <a:endParaRPr lang="en-GB" sz="1400" b="0" strike="noStrike" spc="-1">
                <a:latin typeface="Arial"/>
              </a:endParaRPr>
            </a:p>
          </p:txBody>
        </p:sp>
        <p:pic>
          <p:nvPicPr>
            <p:cNvPr id="4" name="Picture 10"/>
            <p:cNvPicPr/>
            <p:nvPr/>
          </p:nvPicPr>
          <p:blipFill>
            <a:blip r:embed="rId15"/>
            <a:stretch/>
          </p:blipFill>
          <p:spPr>
            <a:xfrm>
              <a:off x="591120" y="5939640"/>
              <a:ext cx="239400" cy="195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" name="TextBox 12"/>
          <p:cNvSpPr/>
          <p:nvPr/>
        </p:nvSpPr>
        <p:spPr>
          <a:xfrm>
            <a:off x="496800" y="6267240"/>
            <a:ext cx="370764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800" b="0" strike="noStrike" spc="-1">
                <a:solidFill>
                  <a:srgbClr val="000000"/>
                </a:solidFill>
                <a:latin typeface="Calibri"/>
                <a:ea typeface="Roboto"/>
              </a:rPr>
              <a:t>Copyright (c) InterClimate Network 2020. InterClimate Network is the brand and trading style of InterClimate Trust. Charity no. 1100981 | Company No 6687734</a:t>
            </a:r>
            <a:endParaRPr lang="en-GB" sz="800" b="0" strike="noStrike" spc="-1">
              <a:latin typeface="Arial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9773640" y="5550840"/>
            <a:ext cx="1917000" cy="983160"/>
            <a:chOff x="9773640" y="5550840"/>
            <a:chExt cx="1917000" cy="983160"/>
          </a:xfrm>
        </p:grpSpPr>
        <p:pic>
          <p:nvPicPr>
            <p:cNvPr id="7" name="Picture 2" descr="Logo, company name&#10;&#10;Description automatically generated"/>
            <p:cNvPicPr/>
            <p:nvPr/>
          </p:nvPicPr>
          <p:blipFill>
            <a:blip r:embed="rId16"/>
            <a:stretch/>
          </p:blipFill>
          <p:spPr>
            <a:xfrm>
              <a:off x="10710720" y="5550840"/>
              <a:ext cx="979920" cy="983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" name="Straight Connector 5"/>
            <p:cNvSpPr/>
            <p:nvPr/>
          </p:nvSpPr>
          <p:spPr>
            <a:xfrm flipV="1">
              <a:off x="10629720" y="6224760"/>
              <a:ext cx="360" cy="299520"/>
            </a:xfrm>
            <a:prstGeom prst="line">
              <a:avLst/>
            </a:prstGeom>
            <a:ln w="9525">
              <a:solidFill>
                <a:srgbClr val="AFCA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TextBox 14"/>
            <p:cNvSpPr/>
            <p:nvPr/>
          </p:nvSpPr>
          <p:spPr>
            <a:xfrm>
              <a:off x="9773640" y="6267240"/>
              <a:ext cx="887040" cy="22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0" strike="noStrike" spc="-1">
                  <a:solidFill>
                    <a:srgbClr val="000000"/>
                  </a:solidFill>
                  <a:latin typeface="Calibri"/>
                </a:rPr>
                <a:t>A PROJECT BY</a:t>
              </a:r>
              <a:endParaRPr lang="en-GB" sz="900" b="0" strike="noStrike" spc="-1">
                <a:latin typeface="Arial"/>
              </a:endParaRPr>
            </a:p>
          </p:txBody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50A59CFD-4DE1-4511-9E4B-950E4D284C86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10/7/2023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2E5C39DD-B5E0-4752-BCB6-845E8EA26317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9284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/>
          <p:cNvPicPr/>
          <p:nvPr/>
        </p:nvPicPr>
        <p:blipFill>
          <a:blip r:embed="rId14"/>
          <a:srcRect b="38729"/>
          <a:stretch/>
        </p:blipFill>
        <p:spPr>
          <a:xfrm>
            <a:off x="9334440" y="137160"/>
            <a:ext cx="2459880" cy="1705320"/>
          </a:xfrm>
          <a:prstGeom prst="rect">
            <a:avLst/>
          </a:prstGeom>
          <a:ln w="0"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838080" y="1817640"/>
            <a:ext cx="10512720" cy="4932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Picture 9" descr="Logo, company name&#10;&#10;Description automatically generated"/>
          <p:cNvPicPr/>
          <p:nvPr/>
        </p:nvPicPr>
        <p:blipFill>
          <a:blip r:embed="rId15"/>
          <a:stretch/>
        </p:blipFill>
        <p:spPr>
          <a:xfrm>
            <a:off x="171000" y="5936760"/>
            <a:ext cx="664200" cy="66672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4197D7CD-5DE1-4B6B-9609-68B427F5F986}" type="datetime"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10/7/2023</a:t>
            </a:fld>
            <a:endParaRPr lang="en-GB" sz="1800" b="0" strike="noStrike" spc="-1"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7A44F466-68F4-49BE-93F6-49F8544A8ECD}" type="slidenum"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en-GB" sz="18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with laptops and megaphone&#10;&#10;Description automatically generated with low confidence">
            <a:extLst>
              <a:ext uri="{FF2B5EF4-FFF2-40B4-BE49-F238E27FC236}">
                <a16:creationId xmlns:a16="http://schemas.microsoft.com/office/drawing/2014/main" id="{2664C56A-87B7-761F-C2E4-4251D8614C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8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E6DEE-66C7-BB6F-8BA0-C6B14E07A0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" b="2395"/>
          <a:stretch/>
        </p:blipFill>
        <p:spPr>
          <a:xfrm>
            <a:off x="0" y="-111760"/>
            <a:ext cx="12213956" cy="6548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2C7E266-266E-AE1F-29BD-14A73855106E}"/>
              </a:ext>
            </a:extLst>
          </p:cNvPr>
          <p:cNvGrpSpPr/>
          <p:nvPr userDrawn="1"/>
        </p:nvGrpSpPr>
        <p:grpSpPr>
          <a:xfrm>
            <a:off x="496957" y="5642736"/>
            <a:ext cx="3518452" cy="624336"/>
            <a:chOff x="496957" y="5681165"/>
            <a:chExt cx="3518452" cy="624336"/>
          </a:xfrm>
        </p:grpSpPr>
        <p:sp>
          <p:nvSpPr>
            <p:cNvPr id="5" name="Subtitle 13">
              <a:extLst>
                <a:ext uri="{FF2B5EF4-FFF2-40B4-BE49-F238E27FC236}">
                  <a16:creationId xmlns:a16="http://schemas.microsoft.com/office/drawing/2014/main" id="{1F056994-1FCE-AE44-1ACA-34FDB9D37A8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6957" y="5681165"/>
              <a:ext cx="3518452" cy="36153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err="1">
                  <a:latin typeface="Rockwell" panose="02060603020205020403" pitchFamily="18" charset="77"/>
                  <a:ea typeface="Roboto" panose="02000000000000000000" pitchFamily="2" charset="0"/>
                  <a:cs typeface="Roboto" panose="02000000000000000000" pitchFamily="2" charset="0"/>
                </a:rPr>
                <a:t>Interclimate.org.uk</a:t>
              </a:r>
              <a:endParaRPr lang="en-US" sz="1400">
                <a:latin typeface="Rockwell" panose="02060603020205020403" pitchFamily="18" charset="77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" name="Subtitle 13">
              <a:extLst>
                <a:ext uri="{FF2B5EF4-FFF2-40B4-BE49-F238E27FC236}">
                  <a16:creationId xmlns:a16="http://schemas.microsoft.com/office/drawing/2014/main" id="{1C5860F0-307C-A890-3EFB-66745773061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8155" y="5943965"/>
              <a:ext cx="3220279" cy="361536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>
                  <a:latin typeface="Rockwell" panose="02060603020205020403" pitchFamily="18" charset="77"/>
                  <a:ea typeface="Roboto" panose="02000000000000000000" pitchFamily="2" charset="0"/>
                  <a:cs typeface="Roboto" panose="02000000000000000000" pitchFamily="2" charset="0"/>
                </a:rPr>
                <a:t>@</a:t>
              </a:r>
              <a:r>
                <a:rPr lang="en-US" sz="1400" err="1">
                  <a:latin typeface="Rockwell" panose="02060603020205020403" pitchFamily="18" charset="77"/>
                  <a:ea typeface="Roboto" panose="02000000000000000000" pitchFamily="2" charset="0"/>
                  <a:cs typeface="Roboto" panose="02000000000000000000" pitchFamily="2" charset="0"/>
                </a:rPr>
                <a:t>InterClimate</a:t>
              </a:r>
              <a:endParaRPr lang="en-US" sz="1400">
                <a:latin typeface="Rockwell" panose="02060603020205020403" pitchFamily="18" charset="77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E116D5-E249-E77C-D615-340AAE82D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25" y="5978197"/>
              <a:ext cx="239750" cy="19535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F6FFBB-6166-FB75-2B4E-961E85ED145A}"/>
              </a:ext>
            </a:extLst>
          </p:cNvPr>
          <p:cNvSpPr txBox="1"/>
          <p:nvPr userDrawn="1"/>
        </p:nvSpPr>
        <p:spPr>
          <a:xfrm>
            <a:off x="496957" y="6267072"/>
            <a:ext cx="370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Copyright (c) </a:t>
            </a:r>
            <a:r>
              <a:rPr lang="en-GB" sz="800" err="1"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InterClimate</a:t>
            </a:r>
            <a:r>
              <a:rPr lang="en-GB" sz="800"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Network 2020. </a:t>
            </a:r>
            <a:r>
              <a:rPr lang="en-GB" sz="800" err="1"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InterClimate</a:t>
            </a:r>
            <a:r>
              <a:rPr lang="en-GB" sz="800"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Network is the brand and trading style of </a:t>
            </a:r>
            <a:r>
              <a:rPr lang="en-GB" sz="800" err="1"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InterClimate</a:t>
            </a:r>
            <a:r>
              <a:rPr lang="en-GB" sz="800">
                <a:effectLst/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Trust. Charity no. 1100981 | Company No 6687734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9440CD-95B8-CFD7-7C7D-6FD756E980B5}"/>
              </a:ext>
            </a:extLst>
          </p:cNvPr>
          <p:cNvGrpSpPr/>
          <p:nvPr userDrawn="1"/>
        </p:nvGrpSpPr>
        <p:grpSpPr>
          <a:xfrm>
            <a:off x="9703970" y="5550865"/>
            <a:ext cx="1917125" cy="983671"/>
            <a:chOff x="9773661" y="5550865"/>
            <a:chExt cx="1917125" cy="983671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9CE4A8C0-7888-1080-58A5-EB2FB4E83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579" y="5550865"/>
              <a:ext cx="980207" cy="98367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B0E1E6-070D-BB3D-5624-47D02A1183F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630071" y="6224896"/>
              <a:ext cx="0" cy="299729"/>
            </a:xfrm>
            <a:prstGeom prst="line">
              <a:avLst/>
            </a:prstGeom>
            <a:ln w="9525">
              <a:solidFill>
                <a:srgbClr val="AFCA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2DECC8-1709-D2AE-A0D2-B90A64EEC873}"/>
                </a:ext>
              </a:extLst>
            </p:cNvPr>
            <p:cNvSpPr txBox="1"/>
            <p:nvPr userDrawn="1"/>
          </p:nvSpPr>
          <p:spPr>
            <a:xfrm>
              <a:off x="9773661" y="6267072"/>
              <a:ext cx="8873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chemeClr val="tx1"/>
                  </a:solidFill>
                </a:rPr>
                <a:t>A PROJECT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82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10">
          <p15:clr>
            <a:srgbClr val="F26B43"/>
          </p15:clr>
        </p15:guide>
        <p15:guide id="4" pos="3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.xml"/><Relationship Id="rId7" Type="http://schemas.openxmlformats.org/officeDocument/2006/relationships/hyperlink" Target="https://interclimate.org/behaviour-change-top-tips/" TargetMode="External"/><Relationship Id="rId12" Type="http://schemas.openxmlformats.org/officeDocument/2006/relationships/image" Target="../media/image14.png"/><Relationship Id="rId2" Type="http://schemas.openxmlformats.org/officeDocument/2006/relationships/tags" Target="../tags/tag1.xml"/><Relationship Id="rId1" Type="http://schemas.openxmlformats.org/officeDocument/2006/relationships/video" Target="https://www.youtube.com/embed/KNsBq3pHWiU?feature=oembed" TargetMode="External"/><Relationship Id="rId6" Type="http://schemas.openxmlformats.org/officeDocument/2006/relationships/hyperlink" Target="https://jamboard.google.com/d/1z5NSi_RKK0AvjDWO9Fgt1S4mHnUCkRPYXyktNxEikhk/edit?usp=sharing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interclimate.org/climate-action-toolkit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climate.org/climate-action-toolk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jamboard.google.com/d/1z5NSi_RKK0AvjDWO9Fgt1S4mHnUCkRPYXyktNxEikhk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6"/>
          <p:cNvSpPr/>
          <p:nvPr/>
        </p:nvSpPr>
        <p:spPr>
          <a:xfrm>
            <a:off x="578536" y="1053720"/>
            <a:ext cx="2858733" cy="63072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89" name="Rectangle 1"/>
          <p:cNvSpPr/>
          <p:nvPr/>
        </p:nvSpPr>
        <p:spPr>
          <a:xfrm>
            <a:off x="578160" y="1600200"/>
            <a:ext cx="1620095" cy="630720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69300" y="1014067"/>
            <a:ext cx="3549960" cy="1209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pc="-1">
                <a:solidFill>
                  <a:srgbClr val="FFFFFF"/>
                </a:solidFill>
                <a:latin typeface="Rockwell"/>
              </a:rPr>
              <a:t>Influencing </a:t>
            </a:r>
            <a:br>
              <a:rPr/>
            </a:br>
            <a:r>
              <a:rPr lang="en-GB" sz="3600" b="1" spc="-1">
                <a:solidFill>
                  <a:srgbClr val="FFFFFF"/>
                </a:solidFill>
                <a:latin typeface="Rockwell"/>
              </a:rPr>
              <a:t>a</a:t>
            </a:r>
            <a:r>
              <a:rPr lang="en-GB" sz="3600" b="1" strike="noStrike" spc="-1">
                <a:solidFill>
                  <a:srgbClr val="FFFFFF"/>
                </a:solidFill>
                <a:latin typeface="Rockwell"/>
              </a:rPr>
              <a:t>ction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Rectangle 2"/>
          <p:cNvSpPr/>
          <p:nvPr/>
        </p:nvSpPr>
        <p:spPr>
          <a:xfrm>
            <a:off x="578160" y="506880"/>
            <a:ext cx="1170360" cy="352800"/>
          </a:xfrm>
          <a:prstGeom prst="rect">
            <a:avLst/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92" name="Title 3"/>
          <p:cNvSpPr/>
          <p:nvPr/>
        </p:nvSpPr>
        <p:spPr>
          <a:xfrm>
            <a:off x="569160" y="427320"/>
            <a:ext cx="2900160" cy="43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Activity 3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3" name="Subtitle 1"/>
          <p:cNvSpPr/>
          <p:nvPr/>
        </p:nvSpPr>
        <p:spPr>
          <a:xfrm>
            <a:off x="4863960" y="6345720"/>
            <a:ext cx="12571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1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Roboto"/>
              </a:rPr>
              <a:t>Supported by</a:t>
            </a:r>
            <a:r>
              <a:rPr kumimoji="0" lang="en-US" sz="12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"/>
              </a:rPr>
              <a:t>:</a:t>
            </a: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94" name="Picture 1"/>
          <p:cNvPicPr/>
          <p:nvPr/>
        </p:nvPicPr>
        <p:blipFill>
          <a:blip r:embed="rId3"/>
          <a:stretch/>
        </p:blipFill>
        <p:spPr>
          <a:xfrm>
            <a:off x="6121440" y="5870880"/>
            <a:ext cx="876600" cy="747000"/>
          </a:xfrm>
          <a:prstGeom prst="rect">
            <a:avLst/>
          </a:prstGeom>
          <a:ln w="0">
            <a:noFill/>
          </a:ln>
        </p:spPr>
      </p:pic>
      <p:sp>
        <p:nvSpPr>
          <p:cNvPr id="195" name="TextBox 16"/>
          <p:cNvSpPr/>
          <p:nvPr/>
        </p:nvSpPr>
        <p:spPr>
          <a:xfrm>
            <a:off x="568000" y="2413440"/>
            <a:ext cx="3550680" cy="18158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91440" tIns="45720" rIns="91440" bIns="45720" numCol="1" spcCol="0" anchor="t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Activity outcome: </a:t>
            </a:r>
            <a:r>
              <a:rPr lang="en-GB" sz="1400" spc="-1">
                <a:solidFill>
                  <a:srgbClr val="000000"/>
                </a:solidFill>
                <a:latin typeface="Calibri"/>
              </a:rPr>
              <a:t>Use this activity to choose behaviour change techniques to motivate the changes you want to see happen. </a:t>
            </a:r>
          </a:p>
          <a:p>
            <a:pPr>
              <a:defRPr/>
            </a:pPr>
            <a:endParaRPr lang="en-US" sz="1400" spc="-1">
              <a:solidFill>
                <a:srgbClr val="000000"/>
              </a:solidFill>
              <a:latin typeface="Calibri"/>
            </a:endParaRPr>
          </a:p>
          <a:p>
            <a:pPr>
              <a:defRPr/>
            </a:pPr>
            <a:r>
              <a:rPr kumimoji="0" lang="en-US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Time: 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The activity can be done in stages, in your own time.</a:t>
            </a:r>
            <a:r>
              <a:rPr lang="en-GB" sz="1400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n-GB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spc="-1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</a:endParaRPr>
          </a:p>
        </p:txBody>
      </p:sp>
      <p:pic>
        <p:nvPicPr>
          <p:cNvPr id="196" name="Picture 4"/>
          <p:cNvPicPr/>
          <p:nvPr/>
        </p:nvPicPr>
        <p:blipFill>
          <a:blip r:embed="rId4"/>
          <a:srcRect l="24784" t="8959" r="1807" b="11515"/>
          <a:stretch/>
        </p:blipFill>
        <p:spPr>
          <a:xfrm>
            <a:off x="7988040" y="6163920"/>
            <a:ext cx="1455480" cy="3459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A picture containing circle&#10;&#10;Description automatically generated">
            <a:extLst>
              <a:ext uri="{FF2B5EF4-FFF2-40B4-BE49-F238E27FC236}">
                <a16:creationId xmlns:a16="http://schemas.microsoft.com/office/drawing/2014/main" id="{933935F1-9434-91E9-390F-B804DB5BD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11" y="5870880"/>
            <a:ext cx="783057" cy="783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33"/>
          <p:cNvSpPr/>
          <p:nvPr/>
        </p:nvSpPr>
        <p:spPr>
          <a:xfrm>
            <a:off x="11693160" y="6463440"/>
            <a:ext cx="352080" cy="269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100" b="1" i="0" u="none" strike="noStrike" kern="1200" cap="none" spc="-1" normalizeH="0" baseline="0" noProof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DejaVu Sans"/>
              </a:rPr>
              <a:t>2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16" name="Group 49"/>
          <p:cNvGrpSpPr/>
          <p:nvPr/>
        </p:nvGrpSpPr>
        <p:grpSpPr>
          <a:xfrm>
            <a:off x="744120" y="454320"/>
            <a:ext cx="8994600" cy="876234"/>
            <a:chOff x="744120" y="454320"/>
            <a:chExt cx="8994600" cy="876234"/>
          </a:xfrm>
        </p:grpSpPr>
        <p:sp>
          <p:nvSpPr>
            <p:cNvPr id="217" name="Title 1"/>
            <p:cNvSpPr/>
            <p:nvPr/>
          </p:nvSpPr>
          <p:spPr>
            <a:xfrm>
              <a:off x="744120" y="454320"/>
              <a:ext cx="891684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2400" b="0" i="0" u="none" strike="noStrike" kern="1200" cap="none" spc="-1" normalizeH="0" baseline="0" noProof="0">
                  <a:ln>
                    <a:noFill/>
                  </a:ln>
                  <a:solidFill>
                    <a:srgbClr val="008BD2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ckwell"/>
                  <a:ea typeface="DejaVu Sans"/>
                </a:rPr>
                <a:t>Completing the activity</a:t>
              </a:r>
              <a:endParaRPr kumimoji="0" lang="en-GB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en-GB" sz="2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8" name="TextBox 51"/>
            <p:cNvSpPr/>
            <p:nvPr/>
          </p:nvSpPr>
          <p:spPr>
            <a:xfrm>
              <a:off x="753480" y="807334"/>
              <a:ext cx="8985240" cy="5232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19" name="TextBox 2"/>
          <p:cNvSpPr/>
          <p:nvPr/>
        </p:nvSpPr>
        <p:spPr>
          <a:xfrm>
            <a:off x="740342" y="2056472"/>
            <a:ext cx="4091539" cy="1502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STEP 1: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Techniques to influence action</a:t>
            </a:r>
          </a:p>
          <a:p>
            <a:pPr>
              <a:spcBef>
                <a:spcPts val="600"/>
              </a:spcBef>
              <a:defRPr/>
            </a:pPr>
            <a:r>
              <a:rPr lang="en-GB" sz="1200" b="1" dirty="0">
                <a:solidFill>
                  <a:srgbClr val="AFCB0C"/>
                </a:solidFill>
                <a:effectLst/>
                <a:latin typeface="Calibri"/>
                <a:cs typeface="Calibri"/>
              </a:rPr>
              <a:t>a) </a:t>
            </a:r>
            <a:r>
              <a:rPr lang="en-GB" sz="1200" dirty="0">
                <a:effectLst/>
                <a:latin typeface="Calibri"/>
                <a:cs typeface="Calibri"/>
              </a:rPr>
              <a:t>Read ‘</a:t>
            </a:r>
            <a:r>
              <a:rPr lang="en-GB" sz="1200" i="1" dirty="0">
                <a:effectLst/>
                <a:latin typeface="Calibri"/>
                <a:cs typeface="Calibri"/>
              </a:rPr>
              <a:t>What are behaviour change techniques</a:t>
            </a:r>
            <a:r>
              <a:rPr lang="en-GB" sz="1200" dirty="0">
                <a:effectLst/>
                <a:latin typeface="Calibri"/>
                <a:cs typeface="Calibri"/>
              </a:rPr>
              <a:t>’ (see right).</a:t>
            </a:r>
            <a:r>
              <a:rPr lang="en-GB" sz="1200" dirty="0">
                <a:latin typeface="Calibri"/>
                <a:cs typeface="Calibri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AFCB0C"/>
                </a:solidFill>
                <a:effectLst/>
                <a:uLnTx/>
                <a:uFillTx/>
                <a:latin typeface="Calibri "/>
                <a:cs typeface="Calibri"/>
              </a:rPr>
              <a:t>b)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"/>
                <a:cs typeface="Calibri"/>
              </a:rPr>
              <a:t>Take time to talk about them in your group. You might find it helps to 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hink about your own experiences of the techniques for instance during Covid, or</a:t>
            </a:r>
            <a:r>
              <a:rPr lang="en-GB" sz="1200" dirty="0">
                <a:latin typeface="Calibri"/>
                <a:cs typeface="Calibri"/>
              </a:rPr>
              <a:t> in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healthy eating campaigns, or advertising. 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6" name="TextBox 51">
            <a:extLst>
              <a:ext uri="{FF2B5EF4-FFF2-40B4-BE49-F238E27FC236}">
                <a16:creationId xmlns:a16="http://schemas.microsoft.com/office/drawing/2014/main" id="{13543E7E-B140-1032-EF29-86B85A1E38C5}"/>
              </a:ext>
            </a:extLst>
          </p:cNvPr>
          <p:cNvSpPr/>
          <p:nvPr/>
        </p:nvSpPr>
        <p:spPr>
          <a:xfrm>
            <a:off x="718844" y="954691"/>
            <a:ext cx="8985240" cy="523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aim of this activity is to </a:t>
            </a: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explore ways to motivate and support your school community to take part in climate action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. To complete the activity, follow Steps 1 – 4 below</a:t>
            </a:r>
            <a:r>
              <a:rPr lang="en-GB" sz="1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 fill in your saved </a:t>
            </a:r>
            <a:r>
              <a:rPr lang="en-GB" sz="1400" spc="-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Climate Activation Framework</a:t>
            </a:r>
            <a:r>
              <a:rPr lang="en-GB" sz="1400" spc="-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 </a:t>
            </a:r>
            <a:endParaRPr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8C136-D838-5CA2-0B51-C1A272E664F7}"/>
              </a:ext>
            </a:extLst>
          </p:cNvPr>
          <p:cNvSpPr txBox="1"/>
          <p:nvPr/>
        </p:nvSpPr>
        <p:spPr>
          <a:xfrm>
            <a:off x="5355520" y="2058322"/>
            <a:ext cx="599669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AFCB0C"/>
                </a:solidFill>
                <a:latin typeface="Rockwell" panose="02060603020205020403" pitchFamily="18" charset="0"/>
              </a:rPr>
              <a:t>What are behaviour change techniques? </a:t>
            </a:r>
          </a:p>
          <a:p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spc="-1">
                <a:solidFill>
                  <a:srgbClr val="00000A"/>
                </a:solidFill>
                <a:latin typeface="Calibri"/>
                <a:ea typeface="Calibri"/>
              </a:rPr>
              <a:t>A behaviour change technique is </a:t>
            </a:r>
            <a:r>
              <a:rPr lang="en-GB" sz="1200" b="1" spc="-1">
                <a:solidFill>
                  <a:srgbClr val="00000A"/>
                </a:solidFill>
                <a:latin typeface="Calibri"/>
                <a:ea typeface="Calibri"/>
              </a:rPr>
              <a:t>a strategy that helps someone change what they do (their behaviour).</a:t>
            </a:r>
            <a:r>
              <a:rPr lang="en-GB" sz="1200" spc="-1">
                <a:solidFill>
                  <a:srgbClr val="00000A"/>
                </a:solidFill>
                <a:latin typeface="Calibri"/>
                <a:ea typeface="Calibri"/>
              </a:rPr>
              <a:t>  </a:t>
            </a: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We have brought together 8 techniques that we feel could help influence your school community to carry out climate action. </a:t>
            </a:r>
            <a:r>
              <a:rPr lang="en-GB" sz="1200" u="sng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Details and tips about these techniques can be found here</a:t>
            </a: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. </a:t>
            </a:r>
            <a:endParaRPr lang="en-GB" sz="1200">
              <a:solidFill>
                <a:srgbClr val="AFCB0C"/>
              </a:solidFill>
              <a:latin typeface="Rockwell" panose="02060603020205020403" pitchFamily="18" charset="0"/>
            </a:endParaRPr>
          </a:p>
          <a:p>
            <a:endParaRPr lang="en-GB" sz="1200">
              <a:solidFill>
                <a:srgbClr val="AFCB0C"/>
              </a:solidFill>
              <a:latin typeface="Rockwell" panose="02060603020205020403" pitchFamily="18" charset="0"/>
            </a:endParaRPr>
          </a:p>
          <a:p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046981-B7DA-51EC-7A9D-1BE68871F3F2}"/>
              </a:ext>
            </a:extLst>
          </p:cNvPr>
          <p:cNvGrpSpPr/>
          <p:nvPr/>
        </p:nvGrpSpPr>
        <p:grpSpPr>
          <a:xfrm>
            <a:off x="846635" y="3690523"/>
            <a:ext cx="3844428" cy="2739211"/>
            <a:chOff x="846635" y="3891051"/>
            <a:chExt cx="3768803" cy="273921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FE8F12D-74BF-F8F7-E81B-3461A7095E7D}"/>
                </a:ext>
              </a:extLst>
            </p:cNvPr>
            <p:cNvSpPr txBox="1"/>
            <p:nvPr/>
          </p:nvSpPr>
          <p:spPr>
            <a:xfrm>
              <a:off x="846635" y="3891051"/>
              <a:ext cx="3768803" cy="2739211"/>
            </a:xfrm>
            <a:prstGeom prst="rect">
              <a:avLst/>
            </a:prstGeom>
            <a:noFill/>
            <a:ln>
              <a:solidFill>
                <a:srgbClr val="00425C"/>
              </a:solidFill>
              <a:prstDash val="dash"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1200" cap="none" spc="0" normalizeH="0" baseline="0" noProof="0">
                  <a:ln>
                    <a:noFill/>
                  </a:ln>
                  <a:solidFill>
                    <a:srgbClr val="00425C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ckwell"/>
                  <a:cs typeface="Calibri"/>
                </a:rPr>
                <a:t>Top tip</a:t>
              </a:r>
            </a:p>
            <a:p>
              <a:pPr marL="171450" indent="-171450">
                <a:spcBef>
                  <a:spcPts val="1200"/>
                </a:spcBef>
                <a:buFont typeface="Arial"/>
                <a:buChar char="•"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cs typeface="Calibri"/>
                </a:rPr>
                <a:t>Watch Leigh McMillan</a:t>
              </a:r>
              <a:r>
                <a:rPr lang="en-GB" sz="1200" b="1">
                  <a:latin typeface="Calibri"/>
                  <a:cs typeface="Calibri"/>
                </a:rPr>
                <a:t> from University College London</a:t>
              </a:r>
              <a:r>
                <a:rPr lang="en-GB" sz="1200">
                  <a:latin typeface="Calibri"/>
                  <a:cs typeface="Calibri"/>
                </a:rPr>
                <a:t> 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cs typeface="Calibri"/>
                </a:rPr>
                <a:t>talk about top secrets to unlocking sustainable behaviour change 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/>
                  <a:cs typeface="Calibri"/>
                  <a:hlinkClick r:id="rId7"/>
                </a:rPr>
                <a:t>here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/>
                  <a:cs typeface="Calibri"/>
                </a:rPr>
                <a:t>.</a:t>
              </a:r>
            </a:p>
            <a:p>
              <a:pPr marL="171450" indent="-171450">
                <a:spcBef>
                  <a:spcPts val="1200"/>
                </a:spcBef>
                <a:buFont typeface="Arial"/>
                <a:buChar char="•"/>
                <a:defRPr/>
              </a:pPr>
              <a:endParaRPr lang="en-GB" sz="1200">
                <a:solidFill>
                  <a:srgbClr val="0563C1"/>
                </a:solidFill>
                <a:latin typeface="Calibri"/>
                <a:cs typeface="Calibri"/>
              </a:endParaRPr>
            </a:p>
            <a:p>
              <a:pPr marL="171450" indent="-171450">
                <a:spcBef>
                  <a:spcPts val="1200"/>
                </a:spcBef>
                <a:buFont typeface="Arial"/>
                <a:buChar char="•"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171450" indent="-171450">
                <a:spcBef>
                  <a:spcPts val="1200"/>
                </a:spcBef>
                <a:buFont typeface="Arial"/>
                <a:buChar char="•"/>
                <a:defRPr/>
              </a:pPr>
              <a:endParaRPr lang="en-GB" sz="1200">
                <a:solidFill>
                  <a:srgbClr val="0563C1"/>
                </a:solidFill>
                <a:latin typeface="Calibri"/>
                <a:cs typeface="Calibri"/>
              </a:endParaRPr>
            </a:p>
            <a:p>
              <a:pPr marL="171450" indent="-171450">
                <a:spcBef>
                  <a:spcPts val="1200"/>
                </a:spcBef>
                <a:buFont typeface="Arial"/>
                <a:buChar char="•"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171450" indent="-171450">
                <a:spcBef>
                  <a:spcPts val="1200"/>
                </a:spcBef>
                <a:buFont typeface="Arial"/>
                <a:buChar char="•"/>
                <a:defRPr/>
              </a:pPr>
              <a:endParaRPr kumimoji="0" lang="en-GB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endParaRPr>
            </a:p>
          </p:txBody>
        </p:sp>
        <p:pic>
          <p:nvPicPr>
            <p:cNvPr id="3" name="Online Media 12" title="Top three secrets to unlocking sustainable behaviour change with Leigh McMillan">
              <a:hlinkClick r:id="" action="ppaction://media"/>
              <a:extLst>
                <a:ext uri="{FF2B5EF4-FFF2-40B4-BE49-F238E27FC236}">
                  <a16:creationId xmlns:a16="http://schemas.microsoft.com/office/drawing/2014/main" id="{E24894B5-7C34-DCED-C428-C9A79172D137}"/>
                </a:ext>
              </a:extLst>
            </p:cNvPr>
            <p:cNvPicPr>
              <a:picLocks noRot="1" noChangeAspect="1"/>
            </p:cNvPicPr>
            <p:nvPr>
              <a:videoFile r:link="rId1"/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721188" y="5007239"/>
              <a:ext cx="2157519" cy="1471245"/>
            </a:xfrm>
            <a:prstGeom prst="rect">
              <a:avLst/>
            </a:prstGeom>
          </p:spPr>
        </p:pic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368722F-8456-7C3E-DCE2-00748E34AAB9}"/>
              </a:ext>
            </a:extLst>
          </p:cNvPr>
          <p:cNvGrpSpPr/>
          <p:nvPr/>
        </p:nvGrpSpPr>
        <p:grpSpPr>
          <a:xfrm>
            <a:off x="5288809" y="3424184"/>
            <a:ext cx="6134924" cy="2693474"/>
            <a:chOff x="5344225" y="3664324"/>
            <a:chExt cx="6134924" cy="269347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8C7E97-231D-E7E5-531D-1519CFFF54C9}"/>
                </a:ext>
              </a:extLst>
            </p:cNvPr>
            <p:cNvGrpSpPr/>
            <p:nvPr/>
          </p:nvGrpSpPr>
          <p:grpSpPr>
            <a:xfrm>
              <a:off x="8685710" y="5075675"/>
              <a:ext cx="2558861" cy="600164"/>
              <a:chOff x="6189263" y="5008721"/>
              <a:chExt cx="2558861" cy="60016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A81379-BFEB-DE6D-7E40-18CAE03A0C48}"/>
                  </a:ext>
                </a:extLst>
              </p:cNvPr>
              <p:cNvSpPr txBox="1"/>
              <p:nvPr/>
            </p:nvSpPr>
            <p:spPr>
              <a:xfrm>
                <a:off x="6613759" y="5008721"/>
                <a:ext cx="2134365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 pitchFamily="18" charset="0"/>
                  </a:rPr>
                  <a:t>Limit options: </a:t>
                </a:r>
                <a:r>
                  <a:rPr kumimoji="0" lang="en-GB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Rockwell" panose="02060603020205020403" pitchFamily="18" charset="0"/>
                  </a:rPr>
                  <a:t>Stronger rules to ensure climate friendly behaviour by everyone.</a:t>
                </a:r>
              </a:p>
            </p:txBody>
          </p:sp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360BD037-16B0-01F1-37FB-D464FB044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263" y="5018268"/>
                <a:ext cx="474881" cy="498448"/>
              </a:xfrm>
              <a:prstGeom prst="rect">
                <a:avLst/>
              </a:prstGeom>
            </p:spPr>
          </p:pic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EFBE442-FE87-77DF-068C-3F48E5C18B8B}"/>
                </a:ext>
              </a:extLst>
            </p:cNvPr>
            <p:cNvGrpSpPr/>
            <p:nvPr/>
          </p:nvGrpSpPr>
          <p:grpSpPr>
            <a:xfrm>
              <a:off x="8692540" y="4353271"/>
              <a:ext cx="2779877" cy="769441"/>
              <a:chOff x="8833945" y="4390979"/>
              <a:chExt cx="2779877" cy="769441"/>
            </a:xfrm>
          </p:grpSpPr>
          <p:pic>
            <p:nvPicPr>
              <p:cNvPr id="24" name="Picture 23" descr="A picture containing line, colorfulness, design&#10;&#10;Description automatically generated">
                <a:extLst>
                  <a:ext uri="{FF2B5EF4-FFF2-40B4-BE49-F238E27FC236}">
                    <a16:creationId xmlns:a16="http://schemas.microsoft.com/office/drawing/2014/main" id="{EF2AB7AA-FF5E-67EA-DEFE-4DD48C9F5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3945" y="4430944"/>
                <a:ext cx="518040" cy="486979"/>
              </a:xfrm>
              <a:prstGeom prst="rect">
                <a:avLst/>
              </a:prstGeom>
            </p:spPr>
          </p:pic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CD3C5B58-B752-02AF-5645-75A63B81AD7B}"/>
                  </a:ext>
                </a:extLst>
              </p:cNvPr>
              <p:cNvSpPr txBox="1"/>
              <p:nvPr/>
            </p:nvSpPr>
            <p:spPr>
              <a:xfrm>
                <a:off x="9249915" y="4390979"/>
                <a:ext cx="236390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100" b="1">
                    <a:latin typeface="Rockwell" panose="02060603020205020403" pitchFamily="18" charset="0"/>
                  </a:rPr>
                  <a:t>Feedback: </a:t>
                </a:r>
                <a:r>
                  <a:rPr lang="en-GB" sz="1100">
                    <a:latin typeface="Rockwell" panose="02060603020205020403" pitchFamily="18" charset="0"/>
                  </a:rPr>
                  <a:t>Monitor and regularly share the positive impact of our actions.</a:t>
                </a:r>
              </a:p>
              <a:p>
                <a:endParaRPr lang="en-GB" sz="1100">
                  <a:latin typeface="Rockwell" panose="02060603020205020403" pitchFamily="18" charset="0"/>
                </a:endParaRP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A12A464-D521-A701-E9A1-0CF9D8795524}"/>
                </a:ext>
              </a:extLst>
            </p:cNvPr>
            <p:cNvGrpSpPr/>
            <p:nvPr/>
          </p:nvGrpSpPr>
          <p:grpSpPr>
            <a:xfrm>
              <a:off x="5344225" y="3664324"/>
              <a:ext cx="3173092" cy="2688789"/>
              <a:chOff x="5344225" y="2174883"/>
              <a:chExt cx="3173092" cy="2688789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676302C3-A18F-CD16-6E0F-8F58FC9381D8}"/>
                  </a:ext>
                </a:extLst>
              </p:cNvPr>
              <p:cNvGrpSpPr/>
              <p:nvPr/>
            </p:nvGrpSpPr>
            <p:grpSpPr>
              <a:xfrm>
                <a:off x="5422488" y="4263508"/>
                <a:ext cx="2901475" cy="600164"/>
                <a:chOff x="5422488" y="5611540"/>
                <a:chExt cx="2901475" cy="600164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00CFF47-88BA-6370-8D32-3F18EE84C71F}"/>
                    </a:ext>
                  </a:extLst>
                </p:cNvPr>
                <p:cNvSpPr txBox="1"/>
                <p:nvPr/>
              </p:nvSpPr>
              <p:spPr>
                <a:xfrm>
                  <a:off x="5922634" y="5611540"/>
                  <a:ext cx="2401329" cy="6001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100" b="1" dirty="0">
                      <a:latin typeface="Rockwell" panose="02060603020205020403" pitchFamily="18" charset="0"/>
                    </a:rPr>
                    <a:t>Compare and support: </a:t>
                  </a:r>
                  <a:r>
                    <a:rPr lang="en-GB" sz="1100" dirty="0">
                      <a:latin typeface="Rockwell" panose="02060603020205020403" pitchFamily="18" charset="0"/>
                    </a:rPr>
                    <a:t>More opportunity for people to have influence and feed in ideas.</a:t>
                  </a:r>
                </a:p>
              </p:txBody>
            </p:sp>
            <p:pic>
              <p:nvPicPr>
                <p:cNvPr id="30" name="Picture 29" descr="A picture containing clipart, graphics, symbol, cartoon&#10;&#10;Description automatically generated">
                  <a:extLst>
                    <a:ext uri="{FF2B5EF4-FFF2-40B4-BE49-F238E27FC236}">
                      <a16:creationId xmlns:a16="http://schemas.microsoft.com/office/drawing/2014/main" id="{BC54BB57-ED4C-8167-0F85-13412C001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22488" y="5670535"/>
                  <a:ext cx="589350" cy="498563"/>
                </a:xfrm>
                <a:prstGeom prst="rect">
                  <a:avLst/>
                </a:prstGeom>
              </p:spPr>
            </p:pic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D5F8086D-0483-EC95-B176-6B34E63B9D1C}"/>
                  </a:ext>
                </a:extLst>
              </p:cNvPr>
              <p:cNvGrpSpPr/>
              <p:nvPr/>
            </p:nvGrpSpPr>
            <p:grpSpPr>
              <a:xfrm>
                <a:off x="5344225" y="2174883"/>
                <a:ext cx="3173092" cy="2000114"/>
                <a:chOff x="5344225" y="2863044"/>
                <a:chExt cx="3173092" cy="200011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9E3025E-C48C-28F8-5AB8-BCC9F0DF3BBC}"/>
                    </a:ext>
                  </a:extLst>
                </p:cNvPr>
                <p:cNvGrpSpPr/>
                <p:nvPr/>
              </p:nvGrpSpPr>
              <p:grpSpPr>
                <a:xfrm>
                  <a:off x="5344225" y="4266528"/>
                  <a:ext cx="2979738" cy="596630"/>
                  <a:chOff x="6029464" y="3925008"/>
                  <a:chExt cx="2979738" cy="596630"/>
                </a:xfrm>
              </p:grpSpPr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A2CCFEAE-7715-C2F6-D6A1-46BBBA856DD0}"/>
                      </a:ext>
                    </a:extLst>
                  </p:cNvPr>
                  <p:cNvSpPr txBox="1"/>
                  <p:nvPr/>
                </p:nvSpPr>
                <p:spPr>
                  <a:xfrm>
                    <a:off x="6614677" y="3925008"/>
                    <a:ext cx="2394525" cy="4308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</a:rPr>
                      <a:t>Reward: </a:t>
                    </a:r>
                    <a:r>
                      <a: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 pitchFamily="18" charset="0"/>
                      </a:rPr>
                      <a:t>bring in rewards and competitions to encourage action.</a:t>
                    </a:r>
                  </a:p>
                </p:txBody>
              </p:sp>
              <p:pic>
                <p:nvPicPr>
                  <p:cNvPr id="11" name="Picture 10" descr="Logo, icon&#10;&#10;Description automatically generated">
                    <a:extLst>
                      <a:ext uri="{FF2B5EF4-FFF2-40B4-BE49-F238E27FC236}">
                        <a16:creationId xmlns:a16="http://schemas.microsoft.com/office/drawing/2014/main" id="{88F1802A-C561-46B0-D282-9CD7A095DF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29464" y="3928542"/>
                    <a:ext cx="733601" cy="59309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4D893C90-30C0-F2BE-A9C9-70A243826882}"/>
                    </a:ext>
                  </a:extLst>
                </p:cNvPr>
                <p:cNvGrpSpPr/>
                <p:nvPr/>
              </p:nvGrpSpPr>
              <p:grpSpPr>
                <a:xfrm>
                  <a:off x="5410936" y="2863044"/>
                  <a:ext cx="3106381" cy="1307936"/>
                  <a:chOff x="5410936" y="3570057"/>
                  <a:chExt cx="3106381" cy="1307936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FE18282-C28F-CBE0-5CFA-C0419515C614}"/>
                      </a:ext>
                    </a:extLst>
                  </p:cNvPr>
                  <p:cNvGrpSpPr/>
                  <p:nvPr/>
                </p:nvGrpSpPr>
                <p:grpSpPr>
                  <a:xfrm>
                    <a:off x="5500950" y="3570057"/>
                    <a:ext cx="3016367" cy="600164"/>
                    <a:chOff x="7069602" y="3041797"/>
                    <a:chExt cx="2833405" cy="600164"/>
                  </a:xfrm>
                </p:grpSpPr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DD3772EE-28C4-5FAF-7657-2527D306CF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59502" y="3041797"/>
                      <a:ext cx="2443505" cy="6001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anchor="t">
                      <a:spAutoFit/>
                    </a:bodyPr>
                    <a:lstStyle/>
                    <a:p>
                      <a:r>
                        <a:rPr lang="en-GB" sz="1050" b="1">
                          <a:latin typeface="Rockwell"/>
                        </a:rPr>
                        <a:t>Change the environment: </a:t>
                      </a:r>
                      <a:r>
                        <a:rPr lang="en-GB" sz="1100">
                          <a:latin typeface="Rockwell" panose="02060603020205020403" pitchFamily="18" charset="0"/>
                        </a:rPr>
                        <a:t>Introduce equipment or changes that make it easier to undertake action.</a:t>
                      </a:r>
                      <a:endParaRPr lang="en-GB">
                        <a:latin typeface="Rockwell" panose="02060603020205020403" pitchFamily="18" charset="0"/>
                      </a:endParaRPr>
                    </a:p>
                  </p:txBody>
                </p:sp>
                <p:pic>
                  <p:nvPicPr>
                    <p:cNvPr id="25" name="Picture 24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9058E4BD-38C8-6995-82B3-04ADDC454B0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069602" y="3057331"/>
                      <a:ext cx="394656" cy="552026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4" name="Group 193">
                    <a:extLst>
                      <a:ext uri="{FF2B5EF4-FFF2-40B4-BE49-F238E27FC236}">
                        <a16:creationId xmlns:a16="http://schemas.microsoft.com/office/drawing/2014/main" id="{51A7CCF6-9959-E88D-100B-6F780E1F2946}"/>
                      </a:ext>
                    </a:extLst>
                  </p:cNvPr>
                  <p:cNvGrpSpPr/>
                  <p:nvPr/>
                </p:nvGrpSpPr>
                <p:grpSpPr>
                  <a:xfrm>
                    <a:off x="5410936" y="4228081"/>
                    <a:ext cx="3106380" cy="649912"/>
                    <a:chOff x="5446194" y="4186327"/>
                    <a:chExt cx="3106380" cy="649912"/>
                  </a:xfrm>
                </p:grpSpPr>
                <p:sp>
                  <p:nvSpPr>
                    <p:cNvPr id="195" name="TextBox 194">
                      <a:extLst>
                        <a:ext uri="{FF2B5EF4-FFF2-40B4-BE49-F238E27FC236}">
                          <a16:creationId xmlns:a16="http://schemas.microsoft.com/office/drawing/2014/main" id="{5F9B4CBE-1C5D-4615-73CE-99BCB6E101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56839" y="4236075"/>
                      <a:ext cx="2595735" cy="6001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GB" sz="1100" b="1" dirty="0">
                          <a:latin typeface="Rockwell" panose="02060603020205020403" pitchFamily="18" charset="0"/>
                        </a:rPr>
                        <a:t>Shape knowledge: </a:t>
                      </a:r>
                      <a:r>
                        <a:rPr lang="en-GB" sz="1100" dirty="0">
                          <a:latin typeface="Rockwell" panose="02060603020205020403" pitchFamily="18" charset="0"/>
                        </a:rPr>
                        <a:t>Greater engagement with people so they understand how to help</a:t>
                      </a:r>
                      <a:r>
                        <a:rPr lang="en-GB" sz="1100" dirty="0"/>
                        <a:t>.</a:t>
                      </a:r>
                      <a:endParaRPr lang="en-GB" sz="1100" dirty="0">
                        <a:latin typeface="Rockwell" panose="02060603020205020403" pitchFamily="18" charset="0"/>
                      </a:endParaRPr>
                    </a:p>
                  </p:txBody>
                </p:sp>
                <p:pic>
                  <p:nvPicPr>
                    <p:cNvPr id="196" name="Picture 195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E2D9B1D5-51A4-191A-A705-CD103E6CF1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6194" y="4186327"/>
                      <a:ext cx="589350" cy="593096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4B3F216-BBCF-3967-08CD-6B11E22CA585}"/>
                </a:ext>
              </a:extLst>
            </p:cNvPr>
            <p:cNvGrpSpPr/>
            <p:nvPr/>
          </p:nvGrpSpPr>
          <p:grpSpPr>
            <a:xfrm>
              <a:off x="8692782" y="3679861"/>
              <a:ext cx="2786367" cy="769441"/>
              <a:chOff x="8827456" y="3584905"/>
              <a:chExt cx="2786367" cy="76944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F3E013-A856-7CBB-CC12-F339F2277917}"/>
                  </a:ext>
                </a:extLst>
              </p:cNvPr>
              <p:cNvSpPr txBox="1"/>
              <p:nvPr/>
            </p:nvSpPr>
            <p:spPr>
              <a:xfrm>
                <a:off x="9246027" y="3584905"/>
                <a:ext cx="236779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100" b="1">
                    <a:latin typeface="Rockwell" panose="02060603020205020403" pitchFamily="18" charset="0"/>
                  </a:rPr>
                  <a:t>Benefits: </a:t>
                </a:r>
                <a:r>
                  <a:rPr lang="en-GB" sz="1100">
                    <a:latin typeface="Rockwell" panose="02060603020205020403" pitchFamily="18" charset="0"/>
                    <a:ea typeface="Calibri"/>
                    <a:cs typeface="Calibri"/>
                  </a:rPr>
                  <a:t>Show the importance of the action for the environment, and link to other priorities.</a:t>
                </a:r>
              </a:p>
              <a:p>
                <a:endParaRPr lang="en-GB" sz="1100">
                  <a:latin typeface="Rockwell" panose="02060603020205020403" pitchFamily="18" charset="0"/>
                </a:endParaRPr>
              </a:p>
            </p:txBody>
          </p:sp>
          <p:pic>
            <p:nvPicPr>
              <p:cNvPr id="197" name="Picture 196" descr="A purple chain link on a black background&#10;&#10;Description automatically generated with medium confidence">
                <a:extLst>
                  <a:ext uri="{FF2B5EF4-FFF2-40B4-BE49-F238E27FC236}">
                    <a16:creationId xmlns:a16="http://schemas.microsoft.com/office/drawing/2014/main" id="{F1379CAC-185C-6740-013E-B95F0DB5E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7456" y="3642479"/>
                <a:ext cx="474540" cy="503869"/>
              </a:xfrm>
              <a:prstGeom prst="rect">
                <a:avLst/>
              </a:prstGeom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24B88BEA-9C57-621D-541B-81659BB9612F}"/>
                </a:ext>
              </a:extLst>
            </p:cNvPr>
            <p:cNvSpPr txBox="1"/>
            <p:nvPr/>
          </p:nvSpPr>
          <p:spPr>
            <a:xfrm>
              <a:off x="9099555" y="5757634"/>
              <a:ext cx="2297446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latin typeface="Rockwell" panose="02060603020205020403" pitchFamily="18" charset="0"/>
                </a:rPr>
                <a:t>Prompts: </a:t>
              </a:r>
              <a:r>
                <a:rPr lang="en-GB" sz="1100" dirty="0">
                  <a:latin typeface="Rockwell" panose="02060603020205020403" pitchFamily="18" charset="0"/>
                </a:rPr>
                <a:t>Use reminders where they are most useful in helping people to form new habits.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24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33"/>
          <p:cNvSpPr/>
          <p:nvPr/>
        </p:nvSpPr>
        <p:spPr>
          <a:xfrm>
            <a:off x="11693160" y="6463440"/>
            <a:ext cx="352080" cy="269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GB" sz="1100" b="1" spc="-1">
                <a:solidFill>
                  <a:srgbClr val="AFCA0B"/>
                </a:solidFill>
                <a:latin typeface="Rockwell"/>
              </a:rPr>
              <a:t>3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16" name="Group 49"/>
          <p:cNvGrpSpPr/>
          <p:nvPr/>
        </p:nvGrpSpPr>
        <p:grpSpPr>
          <a:xfrm>
            <a:off x="744120" y="454320"/>
            <a:ext cx="8994600" cy="876234"/>
            <a:chOff x="744120" y="454320"/>
            <a:chExt cx="8994600" cy="876234"/>
          </a:xfrm>
        </p:grpSpPr>
        <p:sp>
          <p:nvSpPr>
            <p:cNvPr id="217" name="Title 1"/>
            <p:cNvSpPr/>
            <p:nvPr/>
          </p:nvSpPr>
          <p:spPr>
            <a:xfrm>
              <a:off x="744120" y="454320"/>
              <a:ext cx="891684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2400" b="0" i="0" u="none" strike="noStrike" kern="1200" cap="none" spc="-1" normalizeH="0" baseline="0" noProof="0">
                  <a:ln>
                    <a:noFill/>
                  </a:ln>
                  <a:solidFill>
                    <a:srgbClr val="008BD2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ckwell"/>
                  <a:ea typeface="DejaVu Sans"/>
                </a:rPr>
                <a:t>Completing the activity</a:t>
              </a:r>
              <a:endParaRPr kumimoji="0" lang="en-GB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en-GB" sz="2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8" name="TextBox 51"/>
            <p:cNvSpPr/>
            <p:nvPr/>
          </p:nvSpPr>
          <p:spPr>
            <a:xfrm>
              <a:off x="753480" y="807334"/>
              <a:ext cx="8985240" cy="5232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19" name="TextBox 2"/>
          <p:cNvSpPr/>
          <p:nvPr/>
        </p:nvSpPr>
        <p:spPr>
          <a:xfrm>
            <a:off x="753479" y="2056472"/>
            <a:ext cx="4987617" cy="24189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STEP 2: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Choose your behaviour change techniques </a:t>
            </a:r>
          </a:p>
          <a:p>
            <a:pPr>
              <a:lnSpc>
                <a:spcPct val="107000"/>
              </a:lnSpc>
              <a:spcAft>
                <a:spcPts val="799"/>
              </a:spcAft>
              <a:defRPr/>
            </a:pPr>
            <a:r>
              <a:rPr lang="en-GB" sz="1200" b="1" spc="-1" dirty="0">
                <a:solidFill>
                  <a:srgbClr val="AFCB0C"/>
                </a:solidFill>
                <a:highlight>
                  <a:srgbClr val="FFFFFF"/>
                </a:highlight>
                <a:latin typeface="Calibri"/>
                <a:cs typeface="Calibri"/>
              </a:rPr>
              <a:t>a) </a:t>
            </a:r>
            <a:r>
              <a:rPr lang="en-GB" sz="1200" b="1" spc="-1" dirty="0">
                <a:highlight>
                  <a:srgbClr val="FFFFFF"/>
                </a:highlight>
                <a:latin typeface="Calibri"/>
                <a:cs typeface="Calibri"/>
              </a:rPr>
              <a:t>Refer to your Climate Activation Framework.</a:t>
            </a:r>
            <a:endParaRPr lang="en-GB" sz="1200" spc="-1" dirty="0">
              <a:highlight>
                <a:srgbClr val="FFFFFF"/>
              </a:highlight>
              <a:latin typeface="Calibri"/>
              <a:cs typeface="Calibri"/>
            </a:endParaRPr>
          </a:p>
          <a:p>
            <a:pPr marL="400050" indent="-2286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Match the challenges </a:t>
            </a:r>
            <a:r>
              <a:rPr lang="en-GB" sz="1200" spc="-1" dirty="0">
                <a:latin typeface="Calibri"/>
                <a:cs typeface="Calibri"/>
              </a:rPr>
              <a:t>that you identified and wrote up in </a:t>
            </a:r>
            <a:r>
              <a:rPr lang="en-GB" sz="1200" spc="-1" dirty="0">
                <a:latin typeface="Calibri"/>
                <a:cs typeface="Calibri"/>
                <a:hlinkClick r:id="rId3"/>
              </a:rPr>
              <a:t>Activity 2</a:t>
            </a:r>
            <a:r>
              <a:rPr lang="en-GB" sz="1200" spc="-1" dirty="0">
                <a:latin typeface="Calibri"/>
                <a:cs typeface="Calibri"/>
              </a:rPr>
              <a:t> with techniques that you think will work best to help overcome these challenges. </a:t>
            </a:r>
          </a:p>
          <a:p>
            <a:pPr marL="40449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Remember you can always think of your own techniques as well.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>
              <a:spcBef>
                <a:spcPts val="1200"/>
              </a:spcBef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AFCB0C"/>
                </a:solidFill>
                <a:effectLst/>
                <a:uLnTx/>
                <a:uFillTx/>
                <a:latin typeface="Calibri"/>
                <a:cs typeface="Calibri"/>
              </a:rPr>
              <a:t>b)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Write up your </a:t>
            </a:r>
            <a:r>
              <a:rPr lang="en-GB" sz="1200" b="1" dirty="0">
                <a:latin typeface="Calibri"/>
                <a:cs typeface="Calibri"/>
              </a:rPr>
              <a:t>selected techniques 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in your </a:t>
            </a:r>
            <a:r>
              <a:rPr kumimoji="0" lang="en-GB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Climate Activation Framework.</a:t>
            </a:r>
            <a:r>
              <a:rPr lang="en-GB" sz="1200" dirty="0">
                <a:latin typeface="Calibri"/>
                <a:cs typeface="Calibri"/>
              </a:rPr>
              <a:t> </a:t>
            </a:r>
            <a:endParaRPr lang="en-GB" sz="1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defRPr/>
            </a:pPr>
            <a:endParaRPr lang="en-GB" sz="1200" b="1" spc="-1" dirty="0">
              <a:highlight>
                <a:srgbClr val="FFFFFF"/>
              </a:highlight>
              <a:latin typeface="Arial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defRPr/>
            </a:pPr>
            <a:r>
              <a:rPr lang="en-GB" sz="1200" b="1" spc="-1" dirty="0">
                <a:highlight>
                  <a:srgbClr val="FFFFFF"/>
                </a:highlight>
                <a:latin typeface="Arial"/>
                <a:ea typeface="Calibri"/>
                <a:cs typeface="Arial"/>
              </a:rPr>
              <a:t>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1BABA-7BB2-88D9-CB57-6088AA8F6BCF}"/>
              </a:ext>
            </a:extLst>
          </p:cNvPr>
          <p:cNvSpPr txBox="1"/>
          <p:nvPr/>
        </p:nvSpPr>
        <p:spPr>
          <a:xfrm>
            <a:off x="871593" y="4094491"/>
            <a:ext cx="4751387" cy="1046440"/>
          </a:xfrm>
          <a:prstGeom prst="rect">
            <a:avLst/>
          </a:prstGeom>
          <a:noFill/>
          <a:ln>
            <a:solidFill>
              <a:srgbClr val="00425C"/>
            </a:solidFill>
            <a:prstDash val="dash"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425C"/>
                </a:solidFill>
                <a:effectLst/>
                <a:highlight>
                  <a:srgbClr val="FFFFFF"/>
                </a:highlight>
                <a:uLnTx/>
                <a:uFillTx/>
                <a:latin typeface="Rockwell"/>
                <a:cs typeface="Calibri"/>
              </a:rPr>
              <a:t>Top tip</a:t>
            </a:r>
          </a:p>
          <a:p>
            <a:pPr marL="171450" indent="-171450">
              <a:spcBef>
                <a:spcPts val="1200"/>
              </a:spcBef>
              <a:buFont typeface="Arial"/>
              <a:buChar char="•"/>
              <a:defRPr/>
            </a:pPr>
            <a:r>
              <a:rPr lang="en-GB" sz="1200" dirty="0">
                <a:latin typeface="Calibri"/>
                <a:cs typeface="Calibri"/>
              </a:rPr>
              <a:t>To support your selection, if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you have run our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Climate Action Survey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use your report to see what </a:t>
            </a:r>
            <a:r>
              <a:rPr lang="en-GB" sz="1200" dirty="0">
                <a:latin typeface="Calibri"/>
                <a:cs typeface="Calibri"/>
              </a:rPr>
              <a:t>techniques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students said would motivate them.</a:t>
            </a:r>
            <a:endParaRPr lang="en-GB" sz="1200" dirty="0">
              <a:latin typeface="Arial"/>
              <a:cs typeface="Calibri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E9E21C59-F7F7-1455-942A-D299E67767B5}"/>
              </a:ext>
            </a:extLst>
          </p:cNvPr>
          <p:cNvSpPr/>
          <p:nvPr/>
        </p:nvSpPr>
        <p:spPr>
          <a:xfrm>
            <a:off x="6464898" y="2056472"/>
            <a:ext cx="4987617" cy="4058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STEP 3: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Creative content</a:t>
            </a:r>
          </a:p>
          <a:p>
            <a:pPr>
              <a:lnSpc>
                <a:spcPct val="107000"/>
              </a:lnSpc>
              <a:spcAft>
                <a:spcPts val="799"/>
              </a:spcAft>
              <a:defRPr/>
            </a:pPr>
            <a:r>
              <a:rPr lang="en-GB" sz="1200" b="1" spc="-1" dirty="0">
                <a:solidFill>
                  <a:srgbClr val="AFCB0C"/>
                </a:solidFill>
                <a:highlight>
                  <a:srgbClr val="FFFFFF"/>
                </a:highlight>
                <a:latin typeface="Calibri"/>
                <a:cs typeface="Calibri"/>
              </a:rPr>
              <a:t>a) </a:t>
            </a:r>
            <a:r>
              <a:rPr lang="en-GB" sz="1200" b="1" spc="-1" dirty="0">
                <a:highlight>
                  <a:srgbClr val="FFFFFF"/>
                </a:highlight>
                <a:latin typeface="Calibri"/>
                <a:cs typeface="Calibri"/>
              </a:rPr>
              <a:t>You can now get creative and plan how you will put the techniques you have chosen into action. </a:t>
            </a: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Remember to use our </a:t>
            </a: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  <a:hlinkClick r:id="rId4"/>
              </a:rPr>
              <a:t>tips for behaviour change techniques. </a:t>
            </a:r>
            <a:endParaRPr lang="en-GB" sz="1200" spc="-1" dirty="0">
              <a:highlight>
                <a:srgbClr val="FFFFFF"/>
              </a:highlight>
              <a:latin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defRPr/>
            </a:pP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You might find it useful to </a:t>
            </a:r>
            <a:r>
              <a:rPr lang="en-GB" sz="1200" b="1" spc="-1" dirty="0">
                <a:highlight>
                  <a:srgbClr val="FFFFFF"/>
                </a:highlight>
                <a:latin typeface="Calibri"/>
                <a:cs typeface="Calibri"/>
              </a:rPr>
              <a:t>develop a mind-map for your chosen technique(s). </a:t>
            </a: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Write the technique(s) in the centre of the paper and think about:  </a:t>
            </a:r>
          </a:p>
          <a:p>
            <a:pPr marL="228600" indent="-228600">
              <a:lnSpc>
                <a:spcPct val="107000"/>
              </a:lnSpc>
              <a:spcAft>
                <a:spcPts val="799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spc="-1" dirty="0">
                <a:highlight>
                  <a:srgbClr val="FFFFFF"/>
                </a:highlight>
                <a:latin typeface="Calibri"/>
                <a:cs typeface="Calibri"/>
              </a:rPr>
              <a:t>What you will do to implement the technique(s). </a:t>
            </a: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For instance, how will you reward students or provide feedback?</a:t>
            </a:r>
          </a:p>
          <a:p>
            <a:pPr marL="228600" indent="-228600">
              <a:lnSpc>
                <a:spcPct val="107000"/>
              </a:lnSpc>
              <a:spcAft>
                <a:spcPts val="799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spc="-1" dirty="0">
                <a:highlight>
                  <a:srgbClr val="FFFFFF"/>
                </a:highlight>
                <a:latin typeface="Calibri"/>
                <a:cs typeface="Calibri"/>
              </a:rPr>
              <a:t>How will you communicate your plan to the school. </a:t>
            </a: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You might like to make a 'word cloud' of positive words for your message(s) and use them to create a snappy campaign name or slogan.</a:t>
            </a:r>
          </a:p>
          <a:p>
            <a:pPr marL="228600" indent="-228600">
              <a:lnSpc>
                <a:spcPct val="107000"/>
              </a:lnSpc>
              <a:spcAft>
                <a:spcPts val="799"/>
              </a:spcAft>
              <a:buFont typeface="Arial" panose="020B0604020202020204" pitchFamily="34" charset="0"/>
              <a:buChar char="•"/>
              <a:defRPr/>
            </a:pPr>
            <a:r>
              <a:rPr lang="en-GB" sz="1200" b="1" spc="-1" dirty="0">
                <a:highlight>
                  <a:srgbClr val="FFFFFF"/>
                </a:highlight>
                <a:latin typeface="Calibri"/>
                <a:cs typeface="Calibri"/>
              </a:rPr>
              <a:t>Decide what needs to happen to implement your technique(s).</a:t>
            </a: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 Think about who is leading on each part and by when. Are there any permissions or costs involved, for instance do you need permission to use the school's Twitter feed? </a:t>
            </a:r>
          </a:p>
          <a:p>
            <a:pPr>
              <a:lnSpc>
                <a:spcPct val="107000"/>
              </a:lnSpc>
              <a:spcAft>
                <a:spcPts val="799"/>
              </a:spcAft>
              <a:defRPr/>
            </a:pPr>
            <a:r>
              <a:rPr lang="en-GB" sz="1200" b="1" spc="-1" dirty="0">
                <a:solidFill>
                  <a:srgbClr val="AFCB0C"/>
                </a:solidFill>
                <a:highlight>
                  <a:srgbClr val="FFFFFF"/>
                </a:highlight>
                <a:latin typeface="Calibri"/>
                <a:cs typeface="Calibri"/>
              </a:rPr>
              <a:t>b) </a:t>
            </a:r>
            <a:r>
              <a:rPr lang="en-GB" sz="1200" b="1" spc="-1" dirty="0">
                <a:highlight>
                  <a:srgbClr val="FFFFFF"/>
                </a:highlight>
                <a:latin typeface="Calibri"/>
                <a:cs typeface="Calibri"/>
              </a:rPr>
              <a:t>Write up your plan </a:t>
            </a:r>
            <a:r>
              <a:rPr lang="en-GB" sz="1200" spc="-1" dirty="0">
                <a:highlight>
                  <a:srgbClr val="FFFFFF"/>
                </a:highlight>
                <a:latin typeface="Calibri"/>
                <a:cs typeface="Calibri"/>
              </a:rPr>
              <a:t>in your Climate Activation Framework. </a:t>
            </a:r>
          </a:p>
        </p:txBody>
      </p:sp>
      <p:pic>
        <p:nvPicPr>
          <p:cNvPr id="10" name="Picture 9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9560486F-AA74-9895-55F9-1508D338B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10" y="5117089"/>
            <a:ext cx="1637242" cy="1637242"/>
          </a:xfrm>
          <a:prstGeom prst="rect">
            <a:avLst/>
          </a:prstGeom>
        </p:spPr>
      </p:pic>
      <p:pic>
        <p:nvPicPr>
          <p:cNvPr id="13" name="Picture 12" descr="A person and person standing next to a bicycle&#10;&#10;Description automatically generated">
            <a:extLst>
              <a:ext uri="{FF2B5EF4-FFF2-40B4-BE49-F238E27FC236}">
                <a16:creationId xmlns:a16="http://schemas.microsoft.com/office/drawing/2014/main" id="{26A62152-E620-5230-FEBE-4076C3474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21" y="5264241"/>
            <a:ext cx="1776843" cy="14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33"/>
          <p:cNvSpPr/>
          <p:nvPr/>
        </p:nvSpPr>
        <p:spPr>
          <a:xfrm>
            <a:off x="11693160" y="6463440"/>
            <a:ext cx="352080" cy="269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100" b="1" i="0" u="none" strike="noStrike" kern="1200" cap="none" spc="-1" normalizeH="0" baseline="0" noProof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</a:rPr>
              <a:t>4</a:t>
            </a:r>
            <a:endParaRPr kumimoji="0" lang="en-GB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16" name="Group 49"/>
          <p:cNvGrpSpPr/>
          <p:nvPr/>
        </p:nvGrpSpPr>
        <p:grpSpPr>
          <a:xfrm>
            <a:off x="753480" y="454320"/>
            <a:ext cx="8994600" cy="876234"/>
            <a:chOff x="744120" y="454320"/>
            <a:chExt cx="8994600" cy="876234"/>
          </a:xfrm>
        </p:grpSpPr>
        <p:sp>
          <p:nvSpPr>
            <p:cNvPr id="217" name="Title 1"/>
            <p:cNvSpPr/>
            <p:nvPr/>
          </p:nvSpPr>
          <p:spPr>
            <a:xfrm>
              <a:off x="744120" y="454320"/>
              <a:ext cx="8916840" cy="56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r>
                <a:rPr kumimoji="0" lang="en-GB" sz="2400" b="0" i="0" u="none" strike="noStrike" kern="1200" cap="none" spc="-1" normalizeH="0" baseline="0" noProof="0">
                  <a:ln>
                    <a:noFill/>
                  </a:ln>
                  <a:solidFill>
                    <a:srgbClr val="008BD2"/>
                  </a:solidFill>
                  <a:effectLst/>
                  <a:highlight>
                    <a:srgbClr val="FFFFFF"/>
                  </a:highlight>
                  <a:uLnTx/>
                  <a:uFillTx/>
                  <a:latin typeface="Rockwell"/>
                  <a:ea typeface="DejaVu Sans"/>
                </a:rPr>
                <a:t>Completing the activity</a:t>
              </a:r>
              <a:endParaRPr kumimoji="0" lang="en-GB" sz="2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endParaRPr kumimoji="0" lang="en-GB" sz="2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8" name="TextBox 51"/>
            <p:cNvSpPr/>
            <p:nvPr/>
          </p:nvSpPr>
          <p:spPr>
            <a:xfrm>
              <a:off x="753480" y="807334"/>
              <a:ext cx="8985240" cy="5232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19" name="TextBox 2"/>
          <p:cNvSpPr/>
          <p:nvPr/>
        </p:nvSpPr>
        <p:spPr>
          <a:xfrm>
            <a:off x="753480" y="2056472"/>
            <a:ext cx="4621796" cy="56188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STEP 4: </a:t>
            </a: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AFCA0B"/>
                </a:solidFill>
                <a:effectLst/>
                <a:uLnTx/>
                <a:uFillTx/>
                <a:latin typeface="Rockwell"/>
                <a:ea typeface="Calibri"/>
              </a:rPr>
              <a:t>Checking it out</a:t>
            </a:r>
          </a:p>
          <a:p>
            <a:pPr>
              <a:lnSpc>
                <a:spcPct val="107000"/>
              </a:lnSpc>
              <a:spcAft>
                <a:spcPts val="700"/>
              </a:spcAft>
              <a:defRPr/>
            </a:pPr>
            <a:r>
              <a:rPr lang="en-GB" sz="1200" b="1" kern="100">
                <a:solidFill>
                  <a:srgbClr val="AFCA0B"/>
                </a:solidFill>
                <a:highlight>
                  <a:srgbClr val="FFFFFF"/>
                </a:highlight>
                <a:latin typeface="Calibri" panose="020F0502020204030204" pitchFamily="34" charset="0"/>
                <a:ea typeface="NSimSun"/>
                <a:cs typeface="Calibri" panose="020F0502020204030204" pitchFamily="34" charset="0"/>
              </a:rPr>
              <a:t>a) </a:t>
            </a:r>
            <a:r>
              <a:rPr kumimoji="0" lang="en-GB" sz="12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SimSun"/>
                <a:cs typeface="Calibri" panose="020F0502020204030204" pitchFamily="34" charset="0"/>
              </a:rPr>
              <a:t>After you have developed your campaign content, you may like to </a:t>
            </a:r>
            <a:r>
              <a:rPr kumimoji="0" lang="en-GB" sz="1200" b="1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SimSun"/>
                <a:cs typeface="Calibri" panose="020F0502020204030204" pitchFamily="34" charset="0"/>
              </a:rPr>
              <a:t>test out the campaign with some of those you are targeting</a:t>
            </a:r>
            <a:r>
              <a:rPr kumimoji="0" lang="en-GB" sz="12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SimSun"/>
                <a:cs typeface="Calibri" panose="020F0502020204030204" pitchFamily="34" charset="0"/>
              </a:rPr>
              <a:t> or a ‘critical friend’. 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SimSun"/>
                <a:cs typeface="Calibri" panose="020F0502020204030204" pitchFamily="34" charset="0"/>
              </a:rPr>
              <a:t>For instance, does the messaging appeal to them?</a:t>
            </a:r>
            <a:r>
              <a:rPr lang="en-GB" sz="1200" kern="100">
                <a:latin typeface="Calibri" panose="020F0502020204030204" pitchFamily="34" charset="0"/>
                <a:ea typeface="NSimSun"/>
                <a:cs typeface="Calibri" panose="020F0502020204030204" pitchFamily="34" charset="0"/>
              </a:rPr>
              <a:t> </a:t>
            </a:r>
            <a:r>
              <a:rPr kumimoji="0" lang="en-GB" sz="12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NSimSun"/>
                <a:cs typeface="Calibri" panose="020F0502020204030204" pitchFamily="34" charset="0"/>
              </a:rPr>
              <a:t>They may have suggestions you want to bring in to finalise your plan.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700"/>
              </a:spcAft>
              <a:defRPr/>
            </a:pPr>
            <a:r>
              <a:rPr lang="en-GB" sz="1200" b="1">
                <a:solidFill>
                  <a:srgbClr val="AFCA0B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en-GB" sz="120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W</a:t>
            </a: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would also recommend: </a:t>
            </a:r>
            <a:endParaRPr lang="en-GB" sz="1200" b="0" i="0" u="none" strike="noStrike" kern="1200" cap="none" spc="0" normalizeH="0" baseline="0" noProof="0">
              <a:ln>
                <a:noFill/>
              </a:ln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39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CE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000A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Sharing your whole plan with decision-makers in your school 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A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show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strong case you have built for implementing change, bringing in: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119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CE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Any graphs, tables, encouraging text, images and displays. </a:t>
            </a:r>
          </a:p>
          <a:p>
            <a:pPr marL="1739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CE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Encouraging your school to make a commitment for your goal,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instance by asking decision-makers to sign a pledge or agree to have their name on any promotion. </a:t>
            </a:r>
          </a:p>
          <a:p>
            <a:pPr marL="631190" marR="0" lvl="1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CE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we have told someone that we are going to do something, we feel much more obliged to do it!</a:t>
            </a:r>
          </a:p>
          <a:p>
            <a:pPr marL="171450" indent="-17145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endParaRPr lang="en-GB" sz="1200" kern="100">
              <a:latin typeface="Calibri"/>
              <a:ea typeface="NSimSun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endParaRPr kumimoji="0" lang="en-GB" sz="1200" b="0" i="0" u="none" strike="noStrike" kern="1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NSimSun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endParaRPr lang="en-GB" sz="1200" kern="100">
              <a:latin typeface="Calibri"/>
              <a:ea typeface="NSimSun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endParaRPr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  <a:p>
            <a:pPr>
              <a:lnSpc>
                <a:spcPct val="107000"/>
              </a:lnSpc>
              <a:spcAft>
                <a:spcPts val="700"/>
              </a:spcAft>
              <a:defRPr/>
            </a:pPr>
            <a:endParaRPr lang="en-GB" sz="1200" kern="100">
              <a:latin typeface="Calibri"/>
              <a:ea typeface="NSimSun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99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srgbClr val="00000A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pic>
        <p:nvPicPr>
          <p:cNvPr id="2" name="Picture 1" descr="A picture containing clipart, cartoon&#10;&#10;Description automatically generated">
            <a:extLst>
              <a:ext uri="{FF2B5EF4-FFF2-40B4-BE49-F238E27FC236}">
                <a16:creationId xmlns:a16="http://schemas.microsoft.com/office/drawing/2014/main" id="{6E14ED11-ECD8-90E4-2C02-2E0B0C919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3419" y="1880267"/>
            <a:ext cx="1342141" cy="2486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BA3D3-6A1F-FF21-F112-9727F5B9F327}"/>
              </a:ext>
            </a:extLst>
          </p:cNvPr>
          <p:cNvSpPr/>
          <p:nvPr/>
        </p:nvSpPr>
        <p:spPr>
          <a:xfrm>
            <a:off x="6548582" y="2223885"/>
            <a:ext cx="4664363" cy="19003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700"/>
              </a:spcAft>
            </a:pPr>
            <a:endParaRPr lang="en-GB" sz="1200" spc="-1">
              <a:solidFill>
                <a:srgbClr val="AFCA0B"/>
              </a:solidFill>
              <a:latin typeface="Rockwell"/>
              <a:ea typeface="Calibri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solidFill>
                  <a:srgbClr val="ED6898"/>
                </a:solidFill>
                <a:effectLst/>
                <a:highlight>
                  <a:srgbClr val="FFFFFF"/>
                </a:highlight>
                <a:latin typeface="Rockwell"/>
                <a:ea typeface="Calibri"/>
              </a:rPr>
              <a:t>Congratulations on all your work so far.</a:t>
            </a:r>
            <a:endParaRPr lang="en-GB" sz="1600" b="1">
              <a:solidFill>
                <a:srgbClr val="ED6898"/>
              </a:solidFill>
              <a:effectLst/>
              <a:latin typeface="Rockwell"/>
              <a:ea typeface="Calibri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solidFill>
                  <a:srgbClr val="ED6898"/>
                </a:solidFill>
                <a:effectLst/>
                <a:highlight>
                  <a:srgbClr val="FFFFFF"/>
                </a:highlight>
                <a:latin typeface="Rockwell"/>
                <a:ea typeface="Calibri"/>
              </a:rPr>
              <a:t>You have now completed your Climate Activation Framework and can start implementing your campaign!</a:t>
            </a:r>
            <a:endParaRPr lang="en-GB" sz="16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en-GB" sz="12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C083-7C03-9878-B532-9616771D6B99}"/>
              </a:ext>
            </a:extLst>
          </p:cNvPr>
          <p:cNvSpPr txBox="1"/>
          <p:nvPr/>
        </p:nvSpPr>
        <p:spPr>
          <a:xfrm>
            <a:off x="6419850" y="4366675"/>
            <a:ext cx="4921773" cy="1831271"/>
          </a:xfrm>
          <a:prstGeom prst="rect">
            <a:avLst/>
          </a:prstGeom>
          <a:noFill/>
          <a:ln>
            <a:solidFill>
              <a:srgbClr val="00425C"/>
            </a:solidFill>
            <a:prstDash val="dash"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rgbClr val="00425C"/>
                </a:solidFill>
                <a:effectLst/>
                <a:uLnTx/>
                <a:uFillTx/>
                <a:latin typeface="Rockwell"/>
                <a:cs typeface="Calibri"/>
              </a:rPr>
              <a:t>Reflections</a:t>
            </a:r>
            <a:r>
              <a:rPr lang="en-GB" sz="1400">
                <a:solidFill>
                  <a:srgbClr val="00425C"/>
                </a:solidFill>
                <a:latin typeface="Rockwell"/>
                <a:cs typeface="Calibri"/>
              </a:rPr>
              <a:t> at the end of a campaign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0425C"/>
              </a:solidFill>
              <a:effectLst/>
              <a:uLnTx/>
              <a:uFillTx/>
              <a:latin typeface="Rockwell"/>
              <a:cs typeface="Calibri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Calibri"/>
                <a:cs typeface="Calibri"/>
              </a:rPr>
              <a:t>Talk about which techniques have been most successful and where any improvements to planning can be made.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Calibri"/>
                <a:cs typeface="Calibri"/>
              </a:rPr>
              <a:t>Reflect on whether and how the actions and voices of young people are building towards your longer-term vision of a climate friendly school. 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Calibri"/>
                <a:cs typeface="Calibri"/>
              </a:rPr>
              <a:t>Report back to school and talk about ‘what’s next’. This helps to keep momentum and contributes to a positive sense that our actions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483206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FD4275D_DE1E_4470_B0A5_45F6453A05A1&quot;,&quot;SourceFullName&quot;:&quot;https://www.youtube.com/embed/KNsBq3pHWiU?feature=oembed&quot;,&quot;LastUpdate&quot;:&quot;2023-06-19 10:28 AM&quot;,&quot;UpdatedBy&quot;:&quot;Cecily&quot;,&quot;IsLinked&quot;:false,&quot;IsBrokenLink&quot;:false,&quot;Type&quot;:2}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BD13A9190C546982FE4DE049107B9" ma:contentTypeVersion="17" ma:contentTypeDescription="Create a new document." ma:contentTypeScope="" ma:versionID="2992139e38353a0e55e9056fceed60e0">
  <xsd:schema xmlns:xsd="http://www.w3.org/2001/XMLSchema" xmlns:xs="http://www.w3.org/2001/XMLSchema" xmlns:p="http://schemas.microsoft.com/office/2006/metadata/properties" xmlns:ns2="19593dec-0fc9-47be-8d4d-a8450ec55efd" xmlns:ns3="ce97108c-249b-41e9-ae43-8e9bfc6bf2d9" targetNamespace="http://schemas.microsoft.com/office/2006/metadata/properties" ma:root="true" ma:fieldsID="8a4d38cd8c3f1a9dd3bd39ba7429a490" ns2:_="" ns3:_="">
    <xsd:import namespace="19593dec-0fc9-47be-8d4d-a8450ec55efd"/>
    <xsd:import namespace="ce97108c-249b-41e9-ae43-8e9bfc6bf2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93dec-0fc9-47be-8d4d-a8450ec55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1b4708-6038-4663-b913-1da5452c83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7108c-249b-41e9-ae43-8e9bfc6bf2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1e72a1-9019-45e5-b9bc-d7b093885e2a}" ma:internalName="TaxCatchAll" ma:showField="CatchAllData" ma:web="ce97108c-249b-41e9-ae43-8e9bfc6bf2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593dec-0fc9-47be-8d4d-a8450ec55efd">
      <Terms xmlns="http://schemas.microsoft.com/office/infopath/2007/PartnerControls"/>
    </lcf76f155ced4ddcb4097134ff3c332f>
    <TaxCatchAll xmlns="ce97108c-249b-41e9-ae43-8e9bfc6bf2d9" xsi:nil="true"/>
  </documentManagement>
</p:properties>
</file>

<file path=customXml/itemProps1.xml><?xml version="1.0" encoding="utf-8"?>
<ds:datastoreItem xmlns:ds="http://schemas.openxmlformats.org/officeDocument/2006/customXml" ds:itemID="{4230D568-C857-4D2D-AD8E-1D6A05DD3232}">
  <ds:schemaRefs>
    <ds:schemaRef ds:uri="19593dec-0fc9-47be-8d4d-a8450ec55efd"/>
    <ds:schemaRef ds:uri="ce97108c-249b-41e9-ae43-8e9bfc6bf2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CA3AA5-1EF2-4AAF-A040-94C910B7CE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D7590-1FE4-4A8E-B3E8-FADB523264C5}">
  <ds:schemaRefs>
    <ds:schemaRef ds:uri="http://purl.org/dc/terms/"/>
    <ds:schemaRef ds:uri="19593dec-0fc9-47be-8d4d-a8450ec55ef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e97108c-249b-41e9-ae43-8e9bfc6bf2d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Widescreen</PresentationFormat>
  <Paragraphs>75</Paragraphs>
  <Slides>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2_Office Theme</vt:lpstr>
      <vt:lpstr>5_Office Theme</vt:lpstr>
      <vt:lpstr>6_Custom Design</vt:lpstr>
      <vt:lpstr>1_Custom Design</vt:lpstr>
      <vt:lpstr>Influencing  action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Cecily Etherington</dc:creator>
  <cp:lastModifiedBy>Cecily Etherington</cp:lastModifiedBy>
  <cp:revision>5</cp:revision>
  <dcterms:created xsi:type="dcterms:W3CDTF">2022-09-05T13:13:38Z</dcterms:created>
  <dcterms:modified xsi:type="dcterms:W3CDTF">2023-10-07T13:53:04Z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0x010100607BD13A9190C546982FE4DE049107B9</vt:lpwstr>
  </property>
  <property fmtid="{D5CDD505-2E9C-101B-9397-08002B2CF9AE}" pid="3" name="MediaServiceImageTags">
    <vt:lpwstr/>
  </property>
</Properties>
</file>